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 id="262" r:id="rId53"/>
    <p:sldId id="263" r:id="rId54"/>
    <p:sldId id="264" r:id="rId55"/>
    <p:sldId id="265" r:id="rId56"/>
    <p:sldId id="266" r:id="rId57"/>
    <p:sldId id="267" r:id="rId58"/>
    <p:sldId id="268" r:id="rId59"/>
    <p:sldId id="269" r:id="rId60"/>
    <p:sldId id="270" r:id="rId61"/>
    <p:sldId id="271" r:id="rId6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Poppins" charset="1" panose="00000500000000000000"/>
      <p:regular r:id="rId11"/>
    </p:embeddedFont>
    <p:embeddedFont>
      <p:font typeface="Poppins Bold" charset="1" panose="00000800000000000000"/>
      <p:regular r:id="rId12"/>
    </p:embeddedFont>
    <p:embeddedFont>
      <p:font typeface="Poppins Italics" charset="1" panose="00000500000000000000"/>
      <p:regular r:id="rId13"/>
    </p:embeddedFont>
    <p:embeddedFont>
      <p:font typeface="Poppins Bold Italics" charset="1" panose="00000800000000000000"/>
      <p:regular r:id="rId14"/>
    </p:embeddedFont>
    <p:embeddedFont>
      <p:font typeface="Poppins Thin" charset="1" panose="00000300000000000000"/>
      <p:regular r:id="rId15"/>
    </p:embeddedFont>
    <p:embeddedFont>
      <p:font typeface="Poppins Thin Italics" charset="1" panose="00000300000000000000"/>
      <p:regular r:id="rId16"/>
    </p:embeddedFont>
    <p:embeddedFont>
      <p:font typeface="Poppins Extra-Light" charset="1" panose="00000300000000000000"/>
      <p:regular r:id="rId17"/>
    </p:embeddedFont>
    <p:embeddedFont>
      <p:font typeface="Poppins Extra-Light Italics" charset="1" panose="00000300000000000000"/>
      <p:regular r:id="rId18"/>
    </p:embeddedFont>
    <p:embeddedFont>
      <p:font typeface="Poppins Light" charset="1" panose="00000400000000000000"/>
      <p:regular r:id="rId19"/>
    </p:embeddedFont>
    <p:embeddedFont>
      <p:font typeface="Poppins Light Italics" charset="1" panose="00000400000000000000"/>
      <p:regular r:id="rId20"/>
    </p:embeddedFont>
    <p:embeddedFont>
      <p:font typeface="Poppins Medium" charset="1" panose="00000600000000000000"/>
      <p:regular r:id="rId21"/>
    </p:embeddedFont>
    <p:embeddedFont>
      <p:font typeface="Poppins Medium Italics" charset="1" panose="00000600000000000000"/>
      <p:regular r:id="rId22"/>
    </p:embeddedFont>
    <p:embeddedFont>
      <p:font typeface="Poppins Semi-Bold" charset="1" panose="00000700000000000000"/>
      <p:regular r:id="rId23"/>
    </p:embeddedFont>
    <p:embeddedFont>
      <p:font typeface="Poppins Semi-Bold Italics" charset="1" panose="00000700000000000000"/>
      <p:regular r:id="rId24"/>
    </p:embeddedFont>
    <p:embeddedFont>
      <p:font typeface="Poppins Ultra-Bold" charset="1" panose="00000900000000000000"/>
      <p:regular r:id="rId25"/>
    </p:embeddedFont>
    <p:embeddedFont>
      <p:font typeface="Poppins Ultra-Bold Italics" charset="1" panose="00000900000000000000"/>
      <p:regular r:id="rId26"/>
    </p:embeddedFont>
    <p:embeddedFont>
      <p:font typeface="Poppins Heavy" charset="1" panose="00000A00000000000000"/>
      <p:regular r:id="rId27"/>
    </p:embeddedFont>
    <p:embeddedFont>
      <p:font typeface="Poppins Heavy Italics" charset="1" panose="00000A00000000000000"/>
      <p:regular r:id="rId28"/>
    </p:embeddedFont>
    <p:embeddedFont>
      <p:font typeface="Loubag" charset="1" panose="02020A03060303060403"/>
      <p:regular r:id="rId29"/>
    </p:embeddedFont>
    <p:embeddedFont>
      <p:font typeface="Loubag Bold" charset="1" panose="02020A03060303060403"/>
      <p:regular r:id="rId30"/>
    </p:embeddedFont>
    <p:embeddedFont>
      <p:font typeface="Loubag Thin" charset="1" panose="02020A03060303060403"/>
      <p:regular r:id="rId31"/>
    </p:embeddedFont>
    <p:embeddedFont>
      <p:font typeface="Loubag Light" charset="1" panose="02020A03060303060403"/>
      <p:regular r:id="rId32"/>
    </p:embeddedFont>
    <p:embeddedFont>
      <p:font typeface="Loubag Medium" charset="1" panose="02020A03060303060403"/>
      <p:regular r:id="rId33"/>
    </p:embeddedFont>
    <p:embeddedFont>
      <p:font typeface="Loubag Semi-Bold" charset="1" panose="02020A03060303060403"/>
      <p:regular r:id="rId34"/>
    </p:embeddedFont>
    <p:embeddedFont>
      <p:font typeface="Loubag Ultra-Bold" charset="1" panose="02020A03060303060403"/>
      <p:regular r:id="rId35"/>
    </p:embeddedFont>
    <p:embeddedFont>
      <p:font typeface="Loubag Heavy" charset="1" panose="02020A03060303060403"/>
      <p:regular r:id="rId36"/>
    </p:embeddedFont>
    <p:embeddedFont>
      <p:font typeface="Lato" charset="1" panose="020F0502020204030203"/>
      <p:regular r:id="rId37"/>
    </p:embeddedFont>
    <p:embeddedFont>
      <p:font typeface="Lato Bold" charset="1" panose="020F0502020204030203"/>
      <p:regular r:id="rId38"/>
    </p:embeddedFont>
    <p:embeddedFont>
      <p:font typeface="Lato Italics" charset="1" panose="020F0502020204030203"/>
      <p:regular r:id="rId39"/>
    </p:embeddedFont>
    <p:embeddedFont>
      <p:font typeface="Lato Bold Italics" charset="1" panose="020F0502020204030203"/>
      <p:regular r:id="rId40"/>
    </p:embeddedFont>
    <p:embeddedFont>
      <p:font typeface="Lato Thin" charset="1" panose="020F0502020204030203"/>
      <p:regular r:id="rId41"/>
    </p:embeddedFont>
    <p:embeddedFont>
      <p:font typeface="Lato Thin Italics" charset="1" panose="020F0502020204030203"/>
      <p:regular r:id="rId42"/>
    </p:embeddedFont>
    <p:embeddedFont>
      <p:font typeface="Lato Light" charset="1" panose="020F0502020204030203"/>
      <p:regular r:id="rId43"/>
    </p:embeddedFont>
    <p:embeddedFont>
      <p:font typeface="Lato Light Italics" charset="1" panose="020F0502020204030203"/>
      <p:regular r:id="rId44"/>
    </p:embeddedFont>
    <p:embeddedFont>
      <p:font typeface="Lato Heavy" charset="1" panose="020F0502020204030203"/>
      <p:regular r:id="rId45"/>
    </p:embeddedFont>
    <p:embeddedFont>
      <p:font typeface="Lato Heavy Italics" charset="1" panose="020F0502020204030203"/>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57" Target="slides/slide11.xml" Type="http://schemas.openxmlformats.org/officeDocument/2006/relationships/slide"/><Relationship Id="rId58" Target="slides/slide12.xml" Type="http://schemas.openxmlformats.org/officeDocument/2006/relationships/slide"/><Relationship Id="rId59" Target="slides/slide13.xml" Type="http://schemas.openxmlformats.org/officeDocument/2006/relationships/slide"/><Relationship Id="rId6" Target="fonts/font6.fntdata" Type="http://schemas.openxmlformats.org/officeDocument/2006/relationships/font"/><Relationship Id="rId60" Target="slides/slide14.xml" Type="http://schemas.openxmlformats.org/officeDocument/2006/relationships/slide"/><Relationship Id="rId61" Target="slides/slide15.xml" Type="http://schemas.openxmlformats.org/officeDocument/2006/relationships/slide"/><Relationship Id="rId62" Target="slides/slide1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2966700" y="-130175"/>
            <a:ext cx="5943600" cy="10547350"/>
            <a:chOff x="0" y="0"/>
            <a:chExt cx="1565393" cy="2777903"/>
          </a:xfrm>
        </p:grpSpPr>
        <p:sp>
          <p:nvSpPr>
            <p:cNvPr name="Freeform 4" id="4"/>
            <p:cNvSpPr/>
            <p:nvPr/>
          </p:nvSpPr>
          <p:spPr>
            <a:xfrm flipH="false" flipV="false" rot="0">
              <a:off x="0" y="0"/>
              <a:ext cx="1565393" cy="2777903"/>
            </a:xfrm>
            <a:custGeom>
              <a:avLst/>
              <a:gdLst/>
              <a:ahLst/>
              <a:cxnLst/>
              <a:rect r="r" b="b" t="t" l="l"/>
              <a:pathLst>
                <a:path h="2777903" w="1565393">
                  <a:moveTo>
                    <a:pt x="66431" y="0"/>
                  </a:moveTo>
                  <a:lnTo>
                    <a:pt x="1498962" y="0"/>
                  </a:lnTo>
                  <a:cubicBezTo>
                    <a:pt x="1535651" y="0"/>
                    <a:pt x="1565393" y="29742"/>
                    <a:pt x="1565393" y="66431"/>
                  </a:cubicBezTo>
                  <a:lnTo>
                    <a:pt x="1565393" y="2711472"/>
                  </a:lnTo>
                  <a:cubicBezTo>
                    <a:pt x="1565393" y="2729091"/>
                    <a:pt x="1558394" y="2745988"/>
                    <a:pt x="1545935" y="2758446"/>
                  </a:cubicBezTo>
                  <a:cubicBezTo>
                    <a:pt x="1533477" y="2770904"/>
                    <a:pt x="1516580" y="2777903"/>
                    <a:pt x="1498962" y="2777903"/>
                  </a:cubicBezTo>
                  <a:lnTo>
                    <a:pt x="66431" y="2777903"/>
                  </a:lnTo>
                  <a:cubicBezTo>
                    <a:pt x="29742" y="2777903"/>
                    <a:pt x="0" y="2748161"/>
                    <a:pt x="0" y="2711472"/>
                  </a:cubicBezTo>
                  <a:lnTo>
                    <a:pt x="0" y="66431"/>
                  </a:lnTo>
                  <a:cubicBezTo>
                    <a:pt x="0" y="48812"/>
                    <a:pt x="6999" y="31915"/>
                    <a:pt x="19457" y="19457"/>
                  </a:cubicBezTo>
                  <a:cubicBezTo>
                    <a:pt x="31915" y="6999"/>
                    <a:pt x="48812" y="0"/>
                    <a:pt x="66431" y="0"/>
                  </a:cubicBezTo>
                  <a:close/>
                </a:path>
              </a:pathLst>
            </a:custGeom>
            <a:solidFill>
              <a:srgbClr val="1ED760"/>
            </a:solidFill>
          </p:spPr>
        </p:sp>
        <p:sp>
          <p:nvSpPr>
            <p:cNvPr name="TextBox 5" id="5"/>
            <p:cNvSpPr txBox="true"/>
            <p:nvPr/>
          </p:nvSpPr>
          <p:spPr>
            <a:xfrm>
              <a:off x="0" y="-47625"/>
              <a:ext cx="1565393" cy="282552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3723379"/>
            <a:ext cx="8244219" cy="786837"/>
          </a:xfrm>
          <a:prstGeom prst="rect">
            <a:avLst/>
          </a:prstGeom>
        </p:spPr>
        <p:txBody>
          <a:bodyPr anchor="t" rtlCol="false" tIns="0" lIns="0" bIns="0" rIns="0">
            <a:spAutoFit/>
          </a:bodyPr>
          <a:lstStyle/>
          <a:p>
            <a:pPr>
              <a:lnSpc>
                <a:spcPts val="6506"/>
              </a:lnSpc>
              <a:spcBef>
                <a:spcPct val="0"/>
              </a:spcBef>
            </a:pPr>
            <a:r>
              <a:rPr lang="en-US" sz="4647">
                <a:solidFill>
                  <a:srgbClr val="000000"/>
                </a:solidFill>
                <a:latin typeface="Loubag Bold"/>
              </a:rPr>
              <a:t>SPOTIFY PLAYLIST MAKER: </a:t>
            </a:r>
          </a:p>
        </p:txBody>
      </p:sp>
      <p:sp>
        <p:nvSpPr>
          <p:cNvPr name="TextBox 7" id="7"/>
          <p:cNvSpPr txBox="true"/>
          <p:nvPr/>
        </p:nvSpPr>
        <p:spPr>
          <a:xfrm rot="0">
            <a:off x="1028700" y="4733670"/>
            <a:ext cx="8115300" cy="1035551"/>
          </a:xfrm>
          <a:prstGeom prst="rect">
            <a:avLst/>
          </a:prstGeom>
        </p:spPr>
        <p:txBody>
          <a:bodyPr anchor="t" rtlCol="false" tIns="0" lIns="0" bIns="0" rIns="0">
            <a:spAutoFit/>
          </a:bodyPr>
          <a:lstStyle/>
          <a:p>
            <a:pPr>
              <a:lnSpc>
                <a:spcPts val="8547"/>
              </a:lnSpc>
              <a:spcBef>
                <a:spcPct val="0"/>
              </a:spcBef>
            </a:pPr>
            <a:r>
              <a:rPr lang="en-US" sz="6105">
                <a:solidFill>
                  <a:srgbClr val="000000"/>
                </a:solidFill>
                <a:latin typeface="Loubag Bold"/>
              </a:rPr>
              <a:t>GENRE CLUSTERING</a:t>
            </a:r>
          </a:p>
        </p:txBody>
      </p:sp>
      <p:sp>
        <p:nvSpPr>
          <p:cNvPr name="TextBox 8" id="8"/>
          <p:cNvSpPr txBox="true"/>
          <p:nvPr/>
        </p:nvSpPr>
        <p:spPr>
          <a:xfrm rot="0">
            <a:off x="2281934" y="6045446"/>
            <a:ext cx="5608832" cy="432450"/>
          </a:xfrm>
          <a:prstGeom prst="rect">
            <a:avLst/>
          </a:prstGeom>
        </p:spPr>
        <p:txBody>
          <a:bodyPr anchor="t" rtlCol="false" tIns="0" lIns="0" bIns="0" rIns="0">
            <a:spAutoFit/>
          </a:bodyPr>
          <a:lstStyle/>
          <a:p>
            <a:pPr>
              <a:lnSpc>
                <a:spcPts val="3464"/>
              </a:lnSpc>
              <a:spcBef>
                <a:spcPct val="0"/>
              </a:spcBef>
            </a:pPr>
            <a:r>
              <a:rPr lang="en-US" sz="2474">
                <a:solidFill>
                  <a:srgbClr val="000000"/>
                </a:solidFill>
                <a:latin typeface="Loubag Bold"/>
              </a:rPr>
              <a:t>Christian Sarmiento - DATA 450</a:t>
            </a:r>
          </a:p>
        </p:txBody>
      </p:sp>
      <p:sp>
        <p:nvSpPr>
          <p:cNvPr name="Freeform 9" id="9"/>
          <p:cNvSpPr/>
          <p:nvPr/>
        </p:nvSpPr>
        <p:spPr>
          <a:xfrm flipH="false" flipV="false" rot="0">
            <a:off x="7700945" y="-353322"/>
            <a:ext cx="10531511" cy="10531511"/>
          </a:xfrm>
          <a:custGeom>
            <a:avLst/>
            <a:gdLst/>
            <a:ahLst/>
            <a:cxnLst/>
            <a:rect r="r" b="b" t="t" l="l"/>
            <a:pathLst>
              <a:path h="10531511" w="10531511">
                <a:moveTo>
                  <a:pt x="0" y="0"/>
                </a:moveTo>
                <a:lnTo>
                  <a:pt x="10531510" y="0"/>
                </a:lnTo>
                <a:lnTo>
                  <a:pt x="10531510" y="10531510"/>
                </a:lnTo>
                <a:lnTo>
                  <a:pt x="0" y="10531510"/>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8209968" y="3204624"/>
            <a:ext cx="11178990" cy="5586333"/>
          </a:xfrm>
          <a:custGeom>
            <a:avLst/>
            <a:gdLst/>
            <a:ahLst/>
            <a:cxnLst/>
            <a:rect r="r" b="b" t="t" l="l"/>
            <a:pathLst>
              <a:path h="5586333" w="11178990">
                <a:moveTo>
                  <a:pt x="0" y="0"/>
                </a:moveTo>
                <a:lnTo>
                  <a:pt x="11178991" y="0"/>
                </a:lnTo>
                <a:lnTo>
                  <a:pt x="11178991" y="5586334"/>
                </a:lnTo>
                <a:lnTo>
                  <a:pt x="0" y="5586334"/>
                </a:lnTo>
                <a:lnTo>
                  <a:pt x="0" y="0"/>
                </a:lnTo>
                <a:close/>
              </a:path>
            </a:pathLst>
          </a:custGeom>
          <a:blipFill>
            <a:blip r:embed="rId3"/>
            <a:stretch>
              <a:fillRect l="-7082" t="0" r="0" b="0"/>
            </a:stretch>
          </a:blipFill>
        </p:spPr>
      </p:sp>
      <p:sp>
        <p:nvSpPr>
          <p:cNvPr name="TextBox 4" id="4"/>
          <p:cNvSpPr txBox="true"/>
          <p:nvPr/>
        </p:nvSpPr>
        <p:spPr>
          <a:xfrm rot="0">
            <a:off x="1028700" y="962025"/>
            <a:ext cx="9012744" cy="1198073"/>
          </a:xfrm>
          <a:prstGeom prst="rect">
            <a:avLst/>
          </a:prstGeom>
        </p:spPr>
        <p:txBody>
          <a:bodyPr anchor="t" rtlCol="false" tIns="0" lIns="0" bIns="0" rIns="0">
            <a:spAutoFit/>
          </a:bodyPr>
          <a:lstStyle/>
          <a:p>
            <a:pPr>
              <a:lnSpc>
                <a:spcPts val="4839"/>
              </a:lnSpc>
              <a:spcBef>
                <a:spcPct val="0"/>
              </a:spcBef>
            </a:pPr>
            <a:r>
              <a:rPr lang="en-US" sz="3456">
                <a:solidFill>
                  <a:srgbClr val="000000"/>
                </a:solidFill>
                <a:latin typeface="Loubag Bold"/>
              </a:rPr>
              <a:t>NOTABLE DISTRIBUTIONS &amp; DROPPING OUTLIERS</a:t>
            </a:r>
          </a:p>
        </p:txBody>
      </p:sp>
      <p:sp>
        <p:nvSpPr>
          <p:cNvPr name="TextBox 5" id="5"/>
          <p:cNvSpPr txBox="true"/>
          <p:nvPr/>
        </p:nvSpPr>
        <p:spPr>
          <a:xfrm rot="0">
            <a:off x="1028700" y="2146021"/>
            <a:ext cx="10723291" cy="772699"/>
          </a:xfrm>
          <a:prstGeom prst="rect">
            <a:avLst/>
          </a:prstGeom>
        </p:spPr>
        <p:txBody>
          <a:bodyPr anchor="t" rtlCol="false" tIns="0" lIns="0" bIns="0" rIns="0">
            <a:spAutoFit/>
          </a:bodyPr>
          <a:lstStyle/>
          <a:p>
            <a:pPr>
              <a:lnSpc>
                <a:spcPts val="6235"/>
              </a:lnSpc>
              <a:spcBef>
                <a:spcPct val="0"/>
              </a:spcBef>
            </a:pPr>
            <a:r>
              <a:rPr lang="en-US" sz="4453">
                <a:solidFill>
                  <a:srgbClr val="1ED760"/>
                </a:solidFill>
                <a:latin typeface="Loubag Bold"/>
              </a:rPr>
              <a:t>NORMAL &amp; SKEWED DISTRIBUTIONS</a:t>
            </a:r>
          </a:p>
        </p:txBody>
      </p:sp>
      <p:sp>
        <p:nvSpPr>
          <p:cNvPr name="TextBox 6" id="6"/>
          <p:cNvSpPr txBox="true"/>
          <p:nvPr/>
        </p:nvSpPr>
        <p:spPr>
          <a:xfrm rot="0">
            <a:off x="1028700" y="2918720"/>
            <a:ext cx="9012744" cy="534648"/>
          </a:xfrm>
          <a:prstGeom prst="rect">
            <a:avLst/>
          </a:prstGeom>
        </p:spPr>
        <p:txBody>
          <a:bodyPr anchor="t" rtlCol="false" tIns="0" lIns="0" bIns="0" rIns="0">
            <a:spAutoFit/>
          </a:bodyPr>
          <a:lstStyle/>
          <a:p>
            <a:pPr>
              <a:lnSpc>
                <a:spcPts val="4131"/>
              </a:lnSpc>
              <a:spcBef>
                <a:spcPct val="0"/>
              </a:spcBef>
            </a:pPr>
            <a:r>
              <a:rPr lang="en-US" sz="2950">
                <a:solidFill>
                  <a:srgbClr val="000000"/>
                </a:solidFill>
                <a:latin typeface="Poppins"/>
              </a:rPr>
              <a:t>Skewed Distributions</a:t>
            </a:r>
          </a:p>
        </p:txBody>
      </p:sp>
      <p:sp>
        <p:nvSpPr>
          <p:cNvPr name="TextBox 7" id="7"/>
          <p:cNvSpPr txBox="true"/>
          <p:nvPr/>
        </p:nvSpPr>
        <p:spPr>
          <a:xfrm rot="0">
            <a:off x="1028700" y="3367643"/>
            <a:ext cx="5910401" cy="2630148"/>
          </a:xfrm>
          <a:prstGeom prst="rect">
            <a:avLst/>
          </a:prstGeom>
        </p:spPr>
        <p:txBody>
          <a:bodyPr anchor="t" rtlCol="false" tIns="0" lIns="0" bIns="0" rIns="0">
            <a:spAutoFit/>
          </a:bodyPr>
          <a:lstStyle/>
          <a:p>
            <a:pPr marL="637091" indent="-318545" lvl="1">
              <a:lnSpc>
                <a:spcPts val="4131"/>
              </a:lnSpc>
              <a:buFont typeface="Arial"/>
              <a:buChar char="•"/>
            </a:pPr>
            <a:r>
              <a:rPr lang="en-US" sz="2950">
                <a:solidFill>
                  <a:srgbClr val="000000"/>
                </a:solidFill>
                <a:latin typeface="Poppins"/>
              </a:rPr>
              <a:t>Energy (Left-Skew) </a:t>
            </a:r>
          </a:p>
          <a:p>
            <a:pPr marL="637091" indent="-318545" lvl="1">
              <a:lnSpc>
                <a:spcPts val="4131"/>
              </a:lnSpc>
              <a:buFont typeface="Arial"/>
              <a:buChar char="•"/>
            </a:pPr>
            <a:r>
              <a:rPr lang="en-US" sz="2950">
                <a:solidFill>
                  <a:srgbClr val="000000"/>
                </a:solidFill>
                <a:latin typeface="Poppins"/>
              </a:rPr>
              <a:t>Loudness (Left-Skew)</a:t>
            </a:r>
          </a:p>
          <a:p>
            <a:pPr marL="637091" indent="-318545" lvl="1">
              <a:lnSpc>
                <a:spcPts val="4131"/>
              </a:lnSpc>
              <a:buFont typeface="Arial"/>
              <a:buChar char="•"/>
            </a:pPr>
            <a:r>
              <a:rPr lang="en-US" sz="2950">
                <a:solidFill>
                  <a:srgbClr val="000000"/>
                </a:solidFill>
                <a:latin typeface="Poppins"/>
              </a:rPr>
              <a:t>Speechiness (Right-Skew)</a:t>
            </a:r>
          </a:p>
          <a:p>
            <a:pPr marL="637091" indent="-318545" lvl="1">
              <a:lnSpc>
                <a:spcPts val="4131"/>
              </a:lnSpc>
              <a:buFont typeface="Arial"/>
              <a:buChar char="•"/>
            </a:pPr>
            <a:r>
              <a:rPr lang="en-US" sz="2950">
                <a:solidFill>
                  <a:srgbClr val="000000"/>
                </a:solidFill>
                <a:latin typeface="Poppins"/>
              </a:rPr>
              <a:t>Acousticness (Right-Skew)</a:t>
            </a:r>
          </a:p>
          <a:p>
            <a:pPr marL="637091" indent="-318545" lvl="1">
              <a:lnSpc>
                <a:spcPts val="4131"/>
              </a:lnSpc>
              <a:spcBef>
                <a:spcPct val="0"/>
              </a:spcBef>
              <a:buFont typeface="Arial"/>
              <a:buChar char="•"/>
            </a:pPr>
            <a:r>
              <a:rPr lang="en-US" sz="2950">
                <a:solidFill>
                  <a:srgbClr val="000000"/>
                </a:solidFill>
                <a:latin typeface="Poppins"/>
              </a:rPr>
              <a:t>Liveness (Right-Skew)</a:t>
            </a:r>
          </a:p>
        </p:txBody>
      </p:sp>
      <p:sp>
        <p:nvSpPr>
          <p:cNvPr name="TextBox 8" id="8"/>
          <p:cNvSpPr txBox="true"/>
          <p:nvPr/>
        </p:nvSpPr>
        <p:spPr>
          <a:xfrm rot="0">
            <a:off x="1028700" y="5997791"/>
            <a:ext cx="9012744" cy="534648"/>
          </a:xfrm>
          <a:prstGeom prst="rect">
            <a:avLst/>
          </a:prstGeom>
        </p:spPr>
        <p:txBody>
          <a:bodyPr anchor="t" rtlCol="false" tIns="0" lIns="0" bIns="0" rIns="0">
            <a:spAutoFit/>
          </a:bodyPr>
          <a:lstStyle/>
          <a:p>
            <a:pPr>
              <a:lnSpc>
                <a:spcPts val="4131"/>
              </a:lnSpc>
              <a:spcBef>
                <a:spcPct val="0"/>
              </a:spcBef>
            </a:pPr>
            <a:r>
              <a:rPr lang="en-US" sz="2950">
                <a:solidFill>
                  <a:srgbClr val="000000"/>
                </a:solidFill>
                <a:latin typeface="Poppins"/>
              </a:rPr>
              <a:t>Normal Distributions</a:t>
            </a:r>
          </a:p>
        </p:txBody>
      </p:sp>
      <p:sp>
        <p:nvSpPr>
          <p:cNvPr name="TextBox 9" id="9"/>
          <p:cNvSpPr txBox="true"/>
          <p:nvPr/>
        </p:nvSpPr>
        <p:spPr>
          <a:xfrm rot="0">
            <a:off x="1028700" y="6532439"/>
            <a:ext cx="6371560" cy="1582398"/>
          </a:xfrm>
          <a:prstGeom prst="rect">
            <a:avLst/>
          </a:prstGeom>
        </p:spPr>
        <p:txBody>
          <a:bodyPr anchor="t" rtlCol="false" tIns="0" lIns="0" bIns="0" rIns="0">
            <a:spAutoFit/>
          </a:bodyPr>
          <a:lstStyle/>
          <a:p>
            <a:pPr marL="637091" indent="-318545" lvl="1">
              <a:lnSpc>
                <a:spcPts val="4131"/>
              </a:lnSpc>
              <a:buFont typeface="Arial"/>
              <a:buChar char="•"/>
            </a:pPr>
            <a:r>
              <a:rPr lang="en-US" sz="2950">
                <a:solidFill>
                  <a:srgbClr val="000000"/>
                </a:solidFill>
                <a:latin typeface="Poppins"/>
              </a:rPr>
              <a:t>Danceability (Cutting it close)</a:t>
            </a:r>
          </a:p>
          <a:p>
            <a:pPr marL="637091" indent="-318545" lvl="1">
              <a:lnSpc>
                <a:spcPts val="4131"/>
              </a:lnSpc>
              <a:buFont typeface="Arial"/>
              <a:buChar char="•"/>
            </a:pPr>
            <a:r>
              <a:rPr lang="en-US" sz="2950">
                <a:solidFill>
                  <a:srgbClr val="000000"/>
                </a:solidFill>
                <a:latin typeface="Poppins"/>
              </a:rPr>
              <a:t>Valence (Cutting it close)</a:t>
            </a:r>
          </a:p>
          <a:p>
            <a:pPr marL="637091" indent="-318545" lvl="1">
              <a:lnSpc>
                <a:spcPts val="4131"/>
              </a:lnSpc>
              <a:spcBef>
                <a:spcPct val="0"/>
              </a:spcBef>
              <a:buFont typeface="Arial"/>
              <a:buChar char="•"/>
            </a:pPr>
            <a:r>
              <a:rPr lang="en-US" sz="2950">
                <a:solidFill>
                  <a:srgbClr val="000000"/>
                </a:solidFill>
                <a:latin typeface="Poppins"/>
              </a:rPr>
              <a:t>Tempo</a:t>
            </a:r>
          </a:p>
        </p:txBody>
      </p:sp>
      <p:sp>
        <p:nvSpPr>
          <p:cNvPr name="TextBox 10" id="10"/>
          <p:cNvSpPr txBox="true"/>
          <p:nvPr/>
        </p:nvSpPr>
        <p:spPr>
          <a:xfrm rot="0">
            <a:off x="1028700" y="8114837"/>
            <a:ext cx="7181268" cy="534648"/>
          </a:xfrm>
          <a:prstGeom prst="rect">
            <a:avLst/>
          </a:prstGeom>
        </p:spPr>
        <p:txBody>
          <a:bodyPr anchor="t" rtlCol="false" tIns="0" lIns="0" bIns="0" rIns="0">
            <a:spAutoFit/>
          </a:bodyPr>
          <a:lstStyle/>
          <a:p>
            <a:pPr>
              <a:lnSpc>
                <a:spcPts val="4131"/>
              </a:lnSpc>
              <a:spcBef>
                <a:spcPct val="0"/>
              </a:spcBef>
            </a:pPr>
            <a:r>
              <a:rPr lang="en-US" sz="2950">
                <a:solidFill>
                  <a:srgbClr val="000000"/>
                </a:solidFill>
                <a:latin typeface="Poppins"/>
              </a:rPr>
              <a:t>Note: After dropping outliers, n =45,671</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1028700" y="962025"/>
            <a:ext cx="9012744" cy="1198073"/>
          </a:xfrm>
          <a:prstGeom prst="rect">
            <a:avLst/>
          </a:prstGeom>
        </p:spPr>
        <p:txBody>
          <a:bodyPr anchor="t" rtlCol="false" tIns="0" lIns="0" bIns="0" rIns="0">
            <a:spAutoFit/>
          </a:bodyPr>
          <a:lstStyle/>
          <a:p>
            <a:pPr>
              <a:lnSpc>
                <a:spcPts val="4839"/>
              </a:lnSpc>
              <a:spcBef>
                <a:spcPct val="0"/>
              </a:spcBef>
            </a:pPr>
            <a:r>
              <a:rPr lang="en-US" sz="3456">
                <a:solidFill>
                  <a:srgbClr val="000000"/>
                </a:solidFill>
                <a:latin typeface="Loubag Bold"/>
              </a:rPr>
              <a:t>NOTABLE DISTRIBUTIONS &amp; DROPPING OUTLIERS</a:t>
            </a:r>
          </a:p>
        </p:txBody>
      </p:sp>
      <p:sp>
        <p:nvSpPr>
          <p:cNvPr name="TextBox 4" id="4"/>
          <p:cNvSpPr txBox="true"/>
          <p:nvPr/>
        </p:nvSpPr>
        <p:spPr>
          <a:xfrm rot="0">
            <a:off x="1028700" y="2146021"/>
            <a:ext cx="10723291" cy="772699"/>
          </a:xfrm>
          <a:prstGeom prst="rect">
            <a:avLst/>
          </a:prstGeom>
        </p:spPr>
        <p:txBody>
          <a:bodyPr anchor="t" rtlCol="false" tIns="0" lIns="0" bIns="0" rIns="0">
            <a:spAutoFit/>
          </a:bodyPr>
          <a:lstStyle/>
          <a:p>
            <a:pPr>
              <a:lnSpc>
                <a:spcPts val="6235"/>
              </a:lnSpc>
              <a:spcBef>
                <a:spcPct val="0"/>
              </a:spcBef>
            </a:pPr>
            <a:r>
              <a:rPr lang="en-US" sz="4453">
                <a:solidFill>
                  <a:srgbClr val="1ED760"/>
                </a:solidFill>
                <a:latin typeface="Loubag Bold"/>
              </a:rPr>
              <a:t>CATEGORICAL DISTRIBUTIONS</a:t>
            </a:r>
          </a:p>
        </p:txBody>
      </p:sp>
      <p:sp>
        <p:nvSpPr>
          <p:cNvPr name="TextBox 5" id="5"/>
          <p:cNvSpPr txBox="true"/>
          <p:nvPr/>
        </p:nvSpPr>
        <p:spPr>
          <a:xfrm rot="0">
            <a:off x="10041444" y="3093753"/>
            <a:ext cx="9012744" cy="659744"/>
          </a:xfrm>
          <a:prstGeom prst="rect">
            <a:avLst/>
          </a:prstGeom>
        </p:spPr>
        <p:txBody>
          <a:bodyPr anchor="t" rtlCol="false" tIns="0" lIns="0" bIns="0" rIns="0">
            <a:spAutoFit/>
          </a:bodyPr>
          <a:lstStyle/>
          <a:p>
            <a:pPr>
              <a:lnSpc>
                <a:spcPts val="5111"/>
              </a:lnSpc>
              <a:spcBef>
                <a:spcPct val="0"/>
              </a:spcBef>
            </a:pPr>
            <a:r>
              <a:rPr lang="en-US" sz="3650">
                <a:solidFill>
                  <a:srgbClr val="000000"/>
                </a:solidFill>
                <a:latin typeface="Poppins"/>
              </a:rPr>
              <a:t>Key</a:t>
            </a:r>
          </a:p>
        </p:txBody>
      </p:sp>
      <p:sp>
        <p:nvSpPr>
          <p:cNvPr name="TextBox 6" id="6"/>
          <p:cNvSpPr txBox="true"/>
          <p:nvPr/>
        </p:nvSpPr>
        <p:spPr>
          <a:xfrm rot="0">
            <a:off x="10041444" y="3734446"/>
            <a:ext cx="6336182" cy="1307444"/>
          </a:xfrm>
          <a:prstGeom prst="rect">
            <a:avLst/>
          </a:prstGeom>
        </p:spPr>
        <p:txBody>
          <a:bodyPr anchor="t" rtlCol="false" tIns="0" lIns="0" bIns="0" rIns="0">
            <a:spAutoFit/>
          </a:bodyPr>
          <a:lstStyle/>
          <a:p>
            <a:pPr marL="788217" indent="-394108" lvl="1">
              <a:lnSpc>
                <a:spcPts val="5111"/>
              </a:lnSpc>
              <a:buFont typeface="Arial"/>
              <a:buChar char="•"/>
            </a:pPr>
            <a:r>
              <a:rPr lang="en-US" sz="3650">
                <a:solidFill>
                  <a:srgbClr val="000000"/>
                </a:solidFill>
                <a:latin typeface="Poppins"/>
              </a:rPr>
              <a:t>Max: C - About 12%</a:t>
            </a:r>
          </a:p>
          <a:p>
            <a:pPr marL="788217" indent="-394108" lvl="1">
              <a:lnSpc>
                <a:spcPts val="5111"/>
              </a:lnSpc>
              <a:spcBef>
                <a:spcPct val="0"/>
              </a:spcBef>
              <a:buFont typeface="Arial"/>
              <a:buChar char="•"/>
            </a:pPr>
            <a:r>
              <a:rPr lang="en-US" sz="3650">
                <a:solidFill>
                  <a:srgbClr val="000000"/>
                </a:solidFill>
                <a:latin typeface="Poppins"/>
              </a:rPr>
              <a:t>Min: D#/Eb - About 3%</a:t>
            </a:r>
          </a:p>
        </p:txBody>
      </p:sp>
      <p:sp>
        <p:nvSpPr>
          <p:cNvPr name="TextBox 7" id="7"/>
          <p:cNvSpPr txBox="true"/>
          <p:nvPr/>
        </p:nvSpPr>
        <p:spPr>
          <a:xfrm rot="0">
            <a:off x="10041444" y="5524412"/>
            <a:ext cx="9012744" cy="659744"/>
          </a:xfrm>
          <a:prstGeom prst="rect">
            <a:avLst/>
          </a:prstGeom>
        </p:spPr>
        <p:txBody>
          <a:bodyPr anchor="t" rtlCol="false" tIns="0" lIns="0" bIns="0" rIns="0">
            <a:spAutoFit/>
          </a:bodyPr>
          <a:lstStyle/>
          <a:p>
            <a:pPr>
              <a:lnSpc>
                <a:spcPts val="5111"/>
              </a:lnSpc>
              <a:spcBef>
                <a:spcPct val="0"/>
              </a:spcBef>
            </a:pPr>
            <a:r>
              <a:rPr lang="en-US" sz="3650">
                <a:solidFill>
                  <a:srgbClr val="000000"/>
                </a:solidFill>
                <a:latin typeface="Poppins"/>
              </a:rPr>
              <a:t>Explicit</a:t>
            </a:r>
          </a:p>
        </p:txBody>
      </p:sp>
      <p:sp>
        <p:nvSpPr>
          <p:cNvPr name="TextBox 8" id="8"/>
          <p:cNvSpPr txBox="true"/>
          <p:nvPr/>
        </p:nvSpPr>
        <p:spPr>
          <a:xfrm rot="0">
            <a:off x="10041444" y="6165105"/>
            <a:ext cx="7217856" cy="3747748"/>
          </a:xfrm>
          <a:prstGeom prst="rect">
            <a:avLst/>
          </a:prstGeom>
        </p:spPr>
        <p:txBody>
          <a:bodyPr anchor="t" rtlCol="false" tIns="0" lIns="0" bIns="0" rIns="0">
            <a:spAutoFit/>
          </a:bodyPr>
          <a:lstStyle/>
          <a:p>
            <a:pPr marL="788217" indent="-394108" lvl="1">
              <a:lnSpc>
                <a:spcPts val="5111"/>
              </a:lnSpc>
              <a:buFont typeface="Arial"/>
              <a:buChar char="•"/>
            </a:pPr>
            <a:r>
              <a:rPr lang="en-US" sz="3650">
                <a:solidFill>
                  <a:srgbClr val="000000"/>
                </a:solidFill>
                <a:latin typeface="Poppins"/>
              </a:rPr>
              <a:t>Not Explicit - 95%</a:t>
            </a:r>
          </a:p>
          <a:p>
            <a:pPr marL="788217" indent="-394108" lvl="1">
              <a:lnSpc>
                <a:spcPts val="5111"/>
              </a:lnSpc>
              <a:buFont typeface="Arial"/>
              <a:buChar char="•"/>
            </a:pPr>
            <a:r>
              <a:rPr lang="en-US" sz="3650">
                <a:solidFill>
                  <a:srgbClr val="000000"/>
                </a:solidFill>
                <a:latin typeface="Poppins"/>
              </a:rPr>
              <a:t>Explicit - 5%</a:t>
            </a:r>
          </a:p>
          <a:p>
            <a:pPr marL="1187824" indent="-395941" lvl="2">
              <a:lnSpc>
                <a:spcPts val="3851"/>
              </a:lnSpc>
              <a:spcBef>
                <a:spcPct val="0"/>
              </a:spcBef>
              <a:buFont typeface="Arial"/>
              <a:buChar char="⚬"/>
            </a:pPr>
            <a:r>
              <a:rPr lang="en-US" sz="2750">
                <a:solidFill>
                  <a:srgbClr val="000000"/>
                </a:solidFill>
                <a:latin typeface="Poppins"/>
              </a:rPr>
              <a:t>This variable may be dropped due to explicitness not really being telling of genre (most artists drop explicit/non-explicit versions of music either way)</a:t>
            </a:r>
          </a:p>
        </p:txBody>
      </p:sp>
      <p:sp>
        <p:nvSpPr>
          <p:cNvPr name="TextBox 9" id="9"/>
          <p:cNvSpPr txBox="true"/>
          <p:nvPr/>
        </p:nvSpPr>
        <p:spPr>
          <a:xfrm rot="0">
            <a:off x="1028700" y="3093753"/>
            <a:ext cx="2897434" cy="659744"/>
          </a:xfrm>
          <a:prstGeom prst="rect">
            <a:avLst/>
          </a:prstGeom>
        </p:spPr>
        <p:txBody>
          <a:bodyPr anchor="t" rtlCol="false" tIns="0" lIns="0" bIns="0" rIns="0">
            <a:spAutoFit/>
          </a:bodyPr>
          <a:lstStyle/>
          <a:p>
            <a:pPr>
              <a:lnSpc>
                <a:spcPts val="5111"/>
              </a:lnSpc>
              <a:spcBef>
                <a:spcPct val="0"/>
              </a:spcBef>
            </a:pPr>
            <a:r>
              <a:rPr lang="en-US" sz="3650">
                <a:solidFill>
                  <a:srgbClr val="000000"/>
                </a:solidFill>
                <a:latin typeface="Poppins"/>
              </a:rPr>
              <a:t>Mode</a:t>
            </a:r>
          </a:p>
        </p:txBody>
      </p:sp>
      <p:sp>
        <p:nvSpPr>
          <p:cNvPr name="TextBox 10" id="10"/>
          <p:cNvSpPr txBox="true"/>
          <p:nvPr/>
        </p:nvSpPr>
        <p:spPr>
          <a:xfrm rot="0">
            <a:off x="1021408" y="3734446"/>
            <a:ext cx="4110343" cy="1307444"/>
          </a:xfrm>
          <a:prstGeom prst="rect">
            <a:avLst/>
          </a:prstGeom>
        </p:spPr>
        <p:txBody>
          <a:bodyPr anchor="t" rtlCol="false" tIns="0" lIns="0" bIns="0" rIns="0">
            <a:spAutoFit/>
          </a:bodyPr>
          <a:lstStyle/>
          <a:p>
            <a:pPr marL="788217" indent="-394108" lvl="1">
              <a:lnSpc>
                <a:spcPts val="5111"/>
              </a:lnSpc>
              <a:buFont typeface="Arial"/>
              <a:buChar char="•"/>
            </a:pPr>
            <a:r>
              <a:rPr lang="en-US" sz="3650">
                <a:solidFill>
                  <a:srgbClr val="000000"/>
                </a:solidFill>
                <a:latin typeface="Poppins"/>
              </a:rPr>
              <a:t>Major - 65%</a:t>
            </a:r>
          </a:p>
          <a:p>
            <a:pPr marL="788217" indent="-394108" lvl="1">
              <a:lnSpc>
                <a:spcPts val="5111"/>
              </a:lnSpc>
              <a:spcBef>
                <a:spcPct val="0"/>
              </a:spcBef>
              <a:buFont typeface="Arial"/>
              <a:buChar char="•"/>
            </a:pPr>
            <a:r>
              <a:rPr lang="en-US" sz="3650">
                <a:solidFill>
                  <a:srgbClr val="000000"/>
                </a:solidFill>
                <a:latin typeface="Poppins"/>
              </a:rPr>
              <a:t>Minor - 35%</a:t>
            </a:r>
          </a:p>
        </p:txBody>
      </p:sp>
      <p:sp>
        <p:nvSpPr>
          <p:cNvPr name="TextBox 11" id="11"/>
          <p:cNvSpPr txBox="true"/>
          <p:nvPr/>
        </p:nvSpPr>
        <p:spPr>
          <a:xfrm rot="0">
            <a:off x="1021408" y="5524412"/>
            <a:ext cx="7457797" cy="659744"/>
          </a:xfrm>
          <a:prstGeom prst="rect">
            <a:avLst/>
          </a:prstGeom>
        </p:spPr>
        <p:txBody>
          <a:bodyPr anchor="t" rtlCol="false" tIns="0" lIns="0" bIns="0" rIns="0">
            <a:spAutoFit/>
          </a:bodyPr>
          <a:lstStyle/>
          <a:p>
            <a:pPr>
              <a:lnSpc>
                <a:spcPts val="5111"/>
              </a:lnSpc>
              <a:spcBef>
                <a:spcPct val="0"/>
              </a:spcBef>
            </a:pPr>
            <a:r>
              <a:rPr lang="en-US" sz="3650">
                <a:solidFill>
                  <a:srgbClr val="000000"/>
                </a:solidFill>
                <a:latin typeface="Poppins"/>
              </a:rPr>
              <a:t>Time Signature (Beats Per Bar)</a:t>
            </a:r>
          </a:p>
        </p:txBody>
      </p:sp>
      <p:sp>
        <p:nvSpPr>
          <p:cNvPr name="TextBox 12" id="12"/>
          <p:cNvSpPr txBox="true"/>
          <p:nvPr/>
        </p:nvSpPr>
        <p:spPr>
          <a:xfrm rot="0">
            <a:off x="1028700" y="6165105"/>
            <a:ext cx="4110343" cy="2602844"/>
          </a:xfrm>
          <a:prstGeom prst="rect">
            <a:avLst/>
          </a:prstGeom>
        </p:spPr>
        <p:txBody>
          <a:bodyPr anchor="t" rtlCol="false" tIns="0" lIns="0" bIns="0" rIns="0">
            <a:spAutoFit/>
          </a:bodyPr>
          <a:lstStyle/>
          <a:p>
            <a:pPr marL="788217" indent="-394108" lvl="1">
              <a:lnSpc>
                <a:spcPts val="5111"/>
              </a:lnSpc>
              <a:buFont typeface="Arial"/>
              <a:buChar char="•"/>
            </a:pPr>
            <a:r>
              <a:rPr lang="en-US" sz="3650">
                <a:solidFill>
                  <a:srgbClr val="000000"/>
                </a:solidFill>
                <a:latin typeface="Poppins"/>
              </a:rPr>
              <a:t>7/4 - 91%</a:t>
            </a:r>
          </a:p>
          <a:p>
            <a:pPr marL="788217" indent="-394108" lvl="1">
              <a:lnSpc>
                <a:spcPts val="5111"/>
              </a:lnSpc>
              <a:buFont typeface="Arial"/>
              <a:buChar char="•"/>
            </a:pPr>
            <a:r>
              <a:rPr lang="en-US" sz="3650">
                <a:solidFill>
                  <a:srgbClr val="000000"/>
                </a:solidFill>
                <a:latin typeface="Poppins"/>
              </a:rPr>
              <a:t>6/8 - 7%</a:t>
            </a:r>
          </a:p>
          <a:p>
            <a:pPr marL="788217" indent="-394108" lvl="1">
              <a:lnSpc>
                <a:spcPts val="5111"/>
              </a:lnSpc>
              <a:buFont typeface="Arial"/>
              <a:buChar char="•"/>
            </a:pPr>
            <a:r>
              <a:rPr lang="en-US" sz="3650">
                <a:solidFill>
                  <a:srgbClr val="000000"/>
                </a:solidFill>
                <a:latin typeface="Poppins"/>
              </a:rPr>
              <a:t>5/4 - 1%</a:t>
            </a:r>
          </a:p>
          <a:p>
            <a:pPr marL="788217" indent="-394108" lvl="1">
              <a:lnSpc>
                <a:spcPts val="5111"/>
              </a:lnSpc>
              <a:spcBef>
                <a:spcPct val="0"/>
              </a:spcBef>
              <a:buFont typeface="Arial"/>
              <a:buChar char="•"/>
            </a:pPr>
            <a:r>
              <a:rPr lang="en-US" sz="3650">
                <a:solidFill>
                  <a:srgbClr val="000000"/>
                </a:solidFill>
                <a:latin typeface="Poppins"/>
              </a:rPr>
              <a:t>4/4 &amp; 3/4 - 1%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474663" y="2172994"/>
            <a:ext cx="15338674" cy="7984427"/>
          </a:xfrm>
          <a:custGeom>
            <a:avLst/>
            <a:gdLst/>
            <a:ahLst/>
            <a:cxnLst/>
            <a:rect r="r" b="b" t="t" l="l"/>
            <a:pathLst>
              <a:path h="7984427" w="15338674">
                <a:moveTo>
                  <a:pt x="0" y="0"/>
                </a:moveTo>
                <a:lnTo>
                  <a:pt x="15338674" y="0"/>
                </a:lnTo>
                <a:lnTo>
                  <a:pt x="15338674" y="7984427"/>
                </a:lnTo>
                <a:lnTo>
                  <a:pt x="0" y="7984427"/>
                </a:lnTo>
                <a:lnTo>
                  <a:pt x="0" y="0"/>
                </a:lnTo>
                <a:close/>
              </a:path>
            </a:pathLst>
          </a:custGeom>
          <a:blipFill>
            <a:blip r:embed="rId3"/>
            <a:stretch>
              <a:fillRect l="-3068" t="-9825" r="-19436" b="0"/>
            </a:stretch>
          </a:blipFill>
        </p:spPr>
      </p:sp>
      <p:sp>
        <p:nvSpPr>
          <p:cNvPr name="TextBox 4" id="4"/>
          <p:cNvSpPr txBox="true"/>
          <p:nvPr/>
        </p:nvSpPr>
        <p:spPr>
          <a:xfrm rot="0">
            <a:off x="1028700" y="962025"/>
            <a:ext cx="5365395" cy="588473"/>
          </a:xfrm>
          <a:prstGeom prst="rect">
            <a:avLst/>
          </a:prstGeom>
        </p:spPr>
        <p:txBody>
          <a:bodyPr anchor="t" rtlCol="false" tIns="0" lIns="0" bIns="0" rIns="0">
            <a:spAutoFit/>
          </a:bodyPr>
          <a:lstStyle/>
          <a:p>
            <a:pPr>
              <a:lnSpc>
                <a:spcPts val="4839"/>
              </a:lnSpc>
              <a:spcBef>
                <a:spcPct val="0"/>
              </a:spcBef>
            </a:pPr>
            <a:r>
              <a:rPr lang="en-US" sz="3456">
                <a:solidFill>
                  <a:srgbClr val="000000"/>
                </a:solidFill>
                <a:latin typeface="Loubag Bold"/>
              </a:rPr>
              <a:t>DATA EXPLORATION</a:t>
            </a:r>
          </a:p>
        </p:txBody>
      </p:sp>
      <p:sp>
        <p:nvSpPr>
          <p:cNvPr name="TextBox 5" id="5"/>
          <p:cNvSpPr txBox="true"/>
          <p:nvPr/>
        </p:nvSpPr>
        <p:spPr>
          <a:xfrm rot="0">
            <a:off x="1028700" y="1581153"/>
            <a:ext cx="7054980" cy="772699"/>
          </a:xfrm>
          <a:prstGeom prst="rect">
            <a:avLst/>
          </a:prstGeom>
        </p:spPr>
        <p:txBody>
          <a:bodyPr anchor="t" rtlCol="false" tIns="0" lIns="0" bIns="0" rIns="0">
            <a:spAutoFit/>
          </a:bodyPr>
          <a:lstStyle/>
          <a:p>
            <a:pPr>
              <a:lnSpc>
                <a:spcPts val="6235"/>
              </a:lnSpc>
              <a:spcBef>
                <a:spcPct val="0"/>
              </a:spcBef>
            </a:pPr>
            <a:r>
              <a:rPr lang="en-US" sz="4453">
                <a:solidFill>
                  <a:srgbClr val="1ED760"/>
                </a:solidFill>
                <a:latin typeface="Loubag Bold"/>
              </a:rPr>
              <a:t>CORRELATION MATRIX</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745238" y="2161995"/>
            <a:ext cx="14797524" cy="7983002"/>
          </a:xfrm>
          <a:custGeom>
            <a:avLst/>
            <a:gdLst/>
            <a:ahLst/>
            <a:cxnLst/>
            <a:rect r="r" b="b" t="t" l="l"/>
            <a:pathLst>
              <a:path h="7983002" w="14797524">
                <a:moveTo>
                  <a:pt x="0" y="0"/>
                </a:moveTo>
                <a:lnTo>
                  <a:pt x="14797524" y="0"/>
                </a:lnTo>
                <a:lnTo>
                  <a:pt x="14797524" y="7983002"/>
                </a:lnTo>
                <a:lnTo>
                  <a:pt x="0" y="7983002"/>
                </a:lnTo>
                <a:lnTo>
                  <a:pt x="0" y="0"/>
                </a:lnTo>
                <a:close/>
              </a:path>
            </a:pathLst>
          </a:custGeom>
          <a:blipFill>
            <a:blip r:embed="rId3"/>
            <a:stretch>
              <a:fillRect l="-9822" t="-7497" r="-10785" b="-4284"/>
            </a:stretch>
          </a:blipFill>
        </p:spPr>
      </p:sp>
      <p:sp>
        <p:nvSpPr>
          <p:cNvPr name="TextBox 4" id="4"/>
          <p:cNvSpPr txBox="true"/>
          <p:nvPr/>
        </p:nvSpPr>
        <p:spPr>
          <a:xfrm rot="0">
            <a:off x="1028700" y="962025"/>
            <a:ext cx="5365395" cy="588473"/>
          </a:xfrm>
          <a:prstGeom prst="rect">
            <a:avLst/>
          </a:prstGeom>
        </p:spPr>
        <p:txBody>
          <a:bodyPr anchor="t" rtlCol="false" tIns="0" lIns="0" bIns="0" rIns="0">
            <a:spAutoFit/>
          </a:bodyPr>
          <a:lstStyle/>
          <a:p>
            <a:pPr>
              <a:lnSpc>
                <a:spcPts val="4839"/>
              </a:lnSpc>
              <a:spcBef>
                <a:spcPct val="0"/>
              </a:spcBef>
            </a:pPr>
            <a:r>
              <a:rPr lang="en-US" sz="3456">
                <a:solidFill>
                  <a:srgbClr val="000000"/>
                </a:solidFill>
                <a:latin typeface="Loubag Bold"/>
              </a:rPr>
              <a:t>DATA EXPLORATION</a:t>
            </a:r>
          </a:p>
        </p:txBody>
      </p:sp>
      <p:sp>
        <p:nvSpPr>
          <p:cNvPr name="TextBox 5" id="5"/>
          <p:cNvSpPr txBox="true"/>
          <p:nvPr/>
        </p:nvSpPr>
        <p:spPr>
          <a:xfrm rot="0">
            <a:off x="1028700" y="1581153"/>
            <a:ext cx="7054980" cy="772699"/>
          </a:xfrm>
          <a:prstGeom prst="rect">
            <a:avLst/>
          </a:prstGeom>
        </p:spPr>
        <p:txBody>
          <a:bodyPr anchor="t" rtlCol="false" tIns="0" lIns="0" bIns="0" rIns="0">
            <a:spAutoFit/>
          </a:bodyPr>
          <a:lstStyle/>
          <a:p>
            <a:pPr>
              <a:lnSpc>
                <a:spcPts val="6235"/>
              </a:lnSpc>
              <a:spcBef>
                <a:spcPct val="0"/>
              </a:spcBef>
            </a:pPr>
            <a:r>
              <a:rPr lang="en-US" sz="4453">
                <a:solidFill>
                  <a:srgbClr val="1ED760"/>
                </a:solidFill>
                <a:latin typeface="Loubag Bold"/>
              </a:rPr>
              <a:t>SCATTERPLOTS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1028700" y="962025"/>
            <a:ext cx="5365395" cy="588473"/>
          </a:xfrm>
          <a:prstGeom prst="rect">
            <a:avLst/>
          </a:prstGeom>
        </p:spPr>
        <p:txBody>
          <a:bodyPr anchor="t" rtlCol="false" tIns="0" lIns="0" bIns="0" rIns="0">
            <a:spAutoFit/>
          </a:bodyPr>
          <a:lstStyle/>
          <a:p>
            <a:pPr>
              <a:lnSpc>
                <a:spcPts val="4839"/>
              </a:lnSpc>
              <a:spcBef>
                <a:spcPct val="0"/>
              </a:spcBef>
            </a:pPr>
            <a:r>
              <a:rPr lang="en-US" sz="3456">
                <a:solidFill>
                  <a:srgbClr val="000000"/>
                </a:solidFill>
                <a:latin typeface="Loubag Bold"/>
              </a:rPr>
              <a:t>DATA PREPROCESSING</a:t>
            </a:r>
          </a:p>
        </p:txBody>
      </p:sp>
      <p:sp>
        <p:nvSpPr>
          <p:cNvPr name="TextBox 4" id="4"/>
          <p:cNvSpPr txBox="true"/>
          <p:nvPr/>
        </p:nvSpPr>
        <p:spPr>
          <a:xfrm rot="0">
            <a:off x="1028700" y="1581153"/>
            <a:ext cx="11320326" cy="772699"/>
          </a:xfrm>
          <a:prstGeom prst="rect">
            <a:avLst/>
          </a:prstGeom>
        </p:spPr>
        <p:txBody>
          <a:bodyPr anchor="t" rtlCol="false" tIns="0" lIns="0" bIns="0" rIns="0">
            <a:spAutoFit/>
          </a:bodyPr>
          <a:lstStyle/>
          <a:p>
            <a:pPr>
              <a:lnSpc>
                <a:spcPts val="6235"/>
              </a:lnSpc>
              <a:spcBef>
                <a:spcPct val="0"/>
              </a:spcBef>
            </a:pPr>
            <a:r>
              <a:rPr lang="en-US" sz="4453">
                <a:solidFill>
                  <a:srgbClr val="1ED760"/>
                </a:solidFill>
                <a:latin typeface="Loubag Bold"/>
              </a:rPr>
              <a:t>CHOOSING CLUSTERING ALGORITHMS</a:t>
            </a:r>
          </a:p>
        </p:txBody>
      </p:sp>
      <p:sp>
        <p:nvSpPr>
          <p:cNvPr name="TextBox 5" id="5"/>
          <p:cNvSpPr txBox="true"/>
          <p:nvPr/>
        </p:nvSpPr>
        <p:spPr>
          <a:xfrm rot="0">
            <a:off x="1028700" y="2372902"/>
            <a:ext cx="5510733" cy="659744"/>
          </a:xfrm>
          <a:prstGeom prst="rect">
            <a:avLst/>
          </a:prstGeom>
        </p:spPr>
        <p:txBody>
          <a:bodyPr anchor="t" rtlCol="false" tIns="0" lIns="0" bIns="0" rIns="0">
            <a:spAutoFit/>
          </a:bodyPr>
          <a:lstStyle/>
          <a:p>
            <a:pPr algn="ctr">
              <a:lnSpc>
                <a:spcPts val="5111"/>
              </a:lnSpc>
              <a:spcBef>
                <a:spcPct val="0"/>
              </a:spcBef>
            </a:pPr>
            <a:r>
              <a:rPr lang="en-US" sz="3650">
                <a:solidFill>
                  <a:srgbClr val="000000"/>
                </a:solidFill>
                <a:latin typeface="Poppins"/>
              </a:rPr>
              <a:t>4 Clustering Algorithms:</a:t>
            </a:r>
          </a:p>
        </p:txBody>
      </p:sp>
      <p:sp>
        <p:nvSpPr>
          <p:cNvPr name="TextBox 6" id="6"/>
          <p:cNvSpPr txBox="true"/>
          <p:nvPr/>
        </p:nvSpPr>
        <p:spPr>
          <a:xfrm rot="0">
            <a:off x="1028700" y="3080271"/>
            <a:ext cx="8115300" cy="6014698"/>
          </a:xfrm>
          <a:prstGeom prst="rect">
            <a:avLst/>
          </a:prstGeom>
        </p:spPr>
        <p:txBody>
          <a:bodyPr anchor="t" rtlCol="false" tIns="0" lIns="0" bIns="0" rIns="0">
            <a:spAutoFit/>
          </a:bodyPr>
          <a:lstStyle/>
          <a:p>
            <a:pPr marL="529143" indent="-264572" lvl="1">
              <a:lnSpc>
                <a:spcPts val="3431"/>
              </a:lnSpc>
              <a:buFont typeface="Arial"/>
              <a:buChar char="•"/>
            </a:pPr>
            <a:r>
              <a:rPr lang="en-US" sz="2450">
                <a:solidFill>
                  <a:srgbClr val="000000"/>
                </a:solidFill>
                <a:latin typeface="Poppins"/>
              </a:rPr>
              <a:t>K-Means Clustering </a:t>
            </a:r>
          </a:p>
          <a:p>
            <a:pPr marL="1058287" indent="-352762" lvl="2">
              <a:lnSpc>
                <a:spcPts val="3431"/>
              </a:lnSpc>
              <a:buFont typeface="Arial"/>
              <a:buChar char="⚬"/>
            </a:pPr>
            <a:r>
              <a:rPr lang="en-US" sz="2450">
                <a:solidFill>
                  <a:srgbClr val="000000"/>
                </a:solidFill>
                <a:latin typeface="Poppins"/>
              </a:rPr>
              <a:t>Distance-based algorithm </a:t>
            </a:r>
          </a:p>
          <a:p>
            <a:pPr marL="1058287" indent="-352762" lvl="2">
              <a:lnSpc>
                <a:spcPts val="3431"/>
              </a:lnSpc>
              <a:buFont typeface="Arial"/>
              <a:buChar char="⚬"/>
            </a:pPr>
            <a:r>
              <a:rPr lang="en-US" sz="2450">
                <a:solidFill>
                  <a:srgbClr val="000000"/>
                </a:solidFill>
                <a:latin typeface="Poppins"/>
              </a:rPr>
              <a:t>Scalable to large samples of n</a:t>
            </a:r>
          </a:p>
          <a:p>
            <a:pPr marL="1058287" indent="-352762" lvl="2">
              <a:lnSpc>
                <a:spcPts val="3431"/>
              </a:lnSpc>
              <a:buFont typeface="Arial"/>
              <a:buChar char="⚬"/>
            </a:pPr>
            <a:r>
              <a:rPr lang="en-US" sz="2450">
                <a:solidFill>
                  <a:srgbClr val="000000"/>
                </a:solidFill>
                <a:latin typeface="Poppins"/>
              </a:rPr>
              <a:t>Separates n samples into k clusters</a:t>
            </a:r>
          </a:p>
          <a:p>
            <a:pPr marL="1058287" indent="-352762" lvl="2">
              <a:lnSpc>
                <a:spcPts val="3431"/>
              </a:lnSpc>
              <a:buFont typeface="Arial"/>
              <a:buChar char="⚬"/>
            </a:pPr>
            <a:r>
              <a:rPr lang="en-US" sz="2450">
                <a:solidFill>
                  <a:srgbClr val="000000"/>
                </a:solidFill>
                <a:latin typeface="Poppins"/>
              </a:rPr>
              <a:t>Hard Clustering (one sample -&gt; one cluster)</a:t>
            </a:r>
          </a:p>
          <a:p>
            <a:pPr marL="529143" indent="-264572" lvl="1">
              <a:lnSpc>
                <a:spcPts val="3431"/>
              </a:lnSpc>
              <a:buFont typeface="Arial"/>
              <a:buChar char="•"/>
            </a:pPr>
            <a:r>
              <a:rPr lang="en-US" sz="2450">
                <a:solidFill>
                  <a:srgbClr val="000000"/>
                </a:solidFill>
                <a:latin typeface="Poppins"/>
              </a:rPr>
              <a:t>Bisecting K-Means Clustering</a:t>
            </a:r>
          </a:p>
          <a:p>
            <a:pPr marL="1058287" indent="-352762" lvl="2">
              <a:lnSpc>
                <a:spcPts val="3431"/>
              </a:lnSpc>
              <a:buFont typeface="Arial"/>
              <a:buChar char="⚬"/>
            </a:pPr>
            <a:r>
              <a:rPr lang="en-US" sz="2450">
                <a:solidFill>
                  <a:srgbClr val="000000"/>
                </a:solidFill>
                <a:latin typeface="Poppins"/>
              </a:rPr>
              <a:t>Variation of K-Means where n is automatically partitioned instead of being directly separated.</a:t>
            </a:r>
          </a:p>
          <a:p>
            <a:pPr marL="1058287" indent="-352762" lvl="2">
              <a:lnSpc>
                <a:spcPts val="3431"/>
              </a:lnSpc>
              <a:buFont typeface="Arial"/>
              <a:buChar char="⚬"/>
            </a:pPr>
            <a:r>
              <a:rPr lang="en-US" sz="2450">
                <a:solidFill>
                  <a:srgbClr val="000000"/>
                </a:solidFill>
                <a:latin typeface="Poppins"/>
              </a:rPr>
              <a:t>Partitions determine the next cluster (hierarchical clustering)</a:t>
            </a:r>
          </a:p>
          <a:p>
            <a:pPr marL="1058287" indent="-352762" lvl="2">
              <a:lnSpc>
                <a:spcPts val="3431"/>
              </a:lnSpc>
              <a:buFont typeface="Arial"/>
              <a:buChar char="⚬"/>
            </a:pPr>
            <a:r>
              <a:rPr lang="en-US" sz="2450">
                <a:solidFill>
                  <a:srgbClr val="000000"/>
                </a:solidFill>
                <a:latin typeface="Poppins"/>
              </a:rPr>
              <a:t>Good for large cluster sizes (we may want to look into this)</a:t>
            </a:r>
          </a:p>
          <a:p>
            <a:pPr marL="1058287" indent="-352762" lvl="2">
              <a:lnSpc>
                <a:spcPts val="3431"/>
              </a:lnSpc>
              <a:spcBef>
                <a:spcPct val="0"/>
              </a:spcBef>
              <a:buFont typeface="Arial"/>
              <a:buChar char="⚬"/>
            </a:pPr>
            <a:r>
              <a:rPr lang="en-US" sz="2450">
                <a:solidFill>
                  <a:srgbClr val="000000"/>
                </a:solidFill>
                <a:latin typeface="Poppins"/>
              </a:rPr>
              <a:t>Hard Clustering</a:t>
            </a:r>
          </a:p>
        </p:txBody>
      </p:sp>
      <p:sp>
        <p:nvSpPr>
          <p:cNvPr name="TextBox 7" id="7"/>
          <p:cNvSpPr txBox="true"/>
          <p:nvPr/>
        </p:nvSpPr>
        <p:spPr>
          <a:xfrm rot="0">
            <a:off x="9144000" y="3080271"/>
            <a:ext cx="8115300" cy="4728823"/>
          </a:xfrm>
          <a:prstGeom prst="rect">
            <a:avLst/>
          </a:prstGeom>
        </p:spPr>
        <p:txBody>
          <a:bodyPr anchor="t" rtlCol="false" tIns="0" lIns="0" bIns="0" rIns="0">
            <a:spAutoFit/>
          </a:bodyPr>
          <a:lstStyle/>
          <a:p>
            <a:pPr marL="529143" indent="-264572" lvl="1">
              <a:lnSpc>
                <a:spcPts val="3431"/>
              </a:lnSpc>
              <a:buFont typeface="Arial"/>
              <a:buChar char="•"/>
            </a:pPr>
            <a:r>
              <a:rPr lang="en-US" sz="2450">
                <a:solidFill>
                  <a:srgbClr val="000000"/>
                </a:solidFill>
                <a:latin typeface="Poppins"/>
              </a:rPr>
              <a:t>Fuzzy K-Means Clustering</a:t>
            </a:r>
          </a:p>
          <a:p>
            <a:pPr marL="1058287" indent="-352762" lvl="2">
              <a:lnSpc>
                <a:spcPts val="3431"/>
              </a:lnSpc>
              <a:buFont typeface="Arial"/>
              <a:buChar char="⚬"/>
            </a:pPr>
            <a:r>
              <a:rPr lang="en-US" sz="2450">
                <a:solidFill>
                  <a:srgbClr val="000000"/>
                </a:solidFill>
                <a:latin typeface="Poppins"/>
              </a:rPr>
              <a:t>Distance-based algorithm </a:t>
            </a:r>
          </a:p>
          <a:p>
            <a:pPr marL="1058287" indent="-352762" lvl="2">
              <a:lnSpc>
                <a:spcPts val="3431"/>
              </a:lnSpc>
              <a:buFont typeface="Arial"/>
              <a:buChar char="⚬"/>
            </a:pPr>
            <a:r>
              <a:rPr lang="en-US" sz="2450">
                <a:solidFill>
                  <a:srgbClr val="000000"/>
                </a:solidFill>
                <a:latin typeface="Poppins"/>
              </a:rPr>
              <a:t>Soft Clustering (one sample -&gt; &gt;1 cluster)</a:t>
            </a:r>
          </a:p>
          <a:p>
            <a:pPr marL="529143" indent="-264572" lvl="1">
              <a:lnSpc>
                <a:spcPts val="3431"/>
              </a:lnSpc>
              <a:buFont typeface="Arial"/>
              <a:buChar char="•"/>
            </a:pPr>
            <a:r>
              <a:rPr lang="en-US" sz="2450">
                <a:solidFill>
                  <a:srgbClr val="000000"/>
                </a:solidFill>
                <a:latin typeface="Poppins"/>
              </a:rPr>
              <a:t>Affinity Propagation Clustering</a:t>
            </a:r>
          </a:p>
          <a:p>
            <a:pPr marL="1058287" indent="-352762" lvl="2">
              <a:lnSpc>
                <a:spcPts val="3431"/>
              </a:lnSpc>
              <a:buFont typeface="Arial"/>
              <a:buChar char="⚬"/>
            </a:pPr>
            <a:r>
              <a:rPr lang="en-US" sz="2450">
                <a:solidFill>
                  <a:srgbClr val="000000"/>
                </a:solidFill>
                <a:latin typeface="Poppins"/>
              </a:rPr>
              <a:t>Similarity-based algorithm</a:t>
            </a:r>
          </a:p>
          <a:p>
            <a:pPr marL="1058287" indent="-352762" lvl="2">
              <a:lnSpc>
                <a:spcPts val="3431"/>
              </a:lnSpc>
              <a:buFont typeface="Arial"/>
              <a:buChar char="⚬"/>
            </a:pPr>
            <a:r>
              <a:rPr lang="en-US" sz="2450">
                <a:solidFill>
                  <a:srgbClr val="000000"/>
                </a:solidFill>
                <a:latin typeface="Poppins"/>
              </a:rPr>
              <a:t>Cluster size is automatically determined based on the size of n</a:t>
            </a:r>
          </a:p>
          <a:p>
            <a:pPr marL="1058287" indent="-352762" lvl="2">
              <a:lnSpc>
                <a:spcPts val="3431"/>
              </a:lnSpc>
              <a:buFont typeface="Arial"/>
              <a:buChar char="⚬"/>
            </a:pPr>
            <a:r>
              <a:rPr lang="en-US" sz="2450">
                <a:solidFill>
                  <a:srgbClr val="000000"/>
                </a:solidFill>
                <a:latin typeface="Poppins"/>
              </a:rPr>
              <a:t>Time-complexity is 0(N^2 T), making it slower as n is bigger </a:t>
            </a:r>
          </a:p>
          <a:p>
            <a:pPr marL="1058287" indent="-352762" lvl="2">
              <a:lnSpc>
                <a:spcPts val="3431"/>
              </a:lnSpc>
              <a:spcBef>
                <a:spcPct val="0"/>
              </a:spcBef>
              <a:buFont typeface="Arial"/>
              <a:buChar char="⚬"/>
            </a:pPr>
            <a:r>
              <a:rPr lang="en-US" sz="2450">
                <a:solidFill>
                  <a:srgbClr val="000000"/>
                </a:solidFill>
                <a:latin typeface="Poppins"/>
              </a:rPr>
              <a:t>Soft clustering, based on sending messages between points until convergence is met.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1028700" y="962025"/>
            <a:ext cx="5365395" cy="588473"/>
          </a:xfrm>
          <a:prstGeom prst="rect">
            <a:avLst/>
          </a:prstGeom>
        </p:spPr>
        <p:txBody>
          <a:bodyPr anchor="t" rtlCol="false" tIns="0" lIns="0" bIns="0" rIns="0">
            <a:spAutoFit/>
          </a:bodyPr>
          <a:lstStyle/>
          <a:p>
            <a:pPr>
              <a:lnSpc>
                <a:spcPts val="4839"/>
              </a:lnSpc>
              <a:spcBef>
                <a:spcPct val="0"/>
              </a:spcBef>
            </a:pPr>
            <a:r>
              <a:rPr lang="en-US" sz="3456">
                <a:solidFill>
                  <a:srgbClr val="000000"/>
                </a:solidFill>
                <a:latin typeface="Loubag Bold"/>
              </a:rPr>
              <a:t>DATA PREPROCESSING</a:t>
            </a:r>
          </a:p>
        </p:txBody>
      </p:sp>
      <p:sp>
        <p:nvSpPr>
          <p:cNvPr name="TextBox 4" id="4"/>
          <p:cNvSpPr txBox="true"/>
          <p:nvPr/>
        </p:nvSpPr>
        <p:spPr>
          <a:xfrm rot="0">
            <a:off x="1028700" y="1581153"/>
            <a:ext cx="11320326" cy="772699"/>
          </a:xfrm>
          <a:prstGeom prst="rect">
            <a:avLst/>
          </a:prstGeom>
        </p:spPr>
        <p:txBody>
          <a:bodyPr anchor="t" rtlCol="false" tIns="0" lIns="0" bIns="0" rIns="0">
            <a:spAutoFit/>
          </a:bodyPr>
          <a:lstStyle/>
          <a:p>
            <a:pPr>
              <a:lnSpc>
                <a:spcPts val="6235"/>
              </a:lnSpc>
              <a:spcBef>
                <a:spcPct val="0"/>
              </a:spcBef>
            </a:pPr>
            <a:r>
              <a:rPr lang="en-US" sz="4453">
                <a:solidFill>
                  <a:srgbClr val="1ED760"/>
                </a:solidFill>
                <a:latin typeface="Loubag Bold"/>
              </a:rPr>
              <a:t>PREPARING OUR DATASETS</a:t>
            </a:r>
          </a:p>
        </p:txBody>
      </p:sp>
      <p:sp>
        <p:nvSpPr>
          <p:cNvPr name="TextBox 5" id="5"/>
          <p:cNvSpPr txBox="true"/>
          <p:nvPr/>
        </p:nvSpPr>
        <p:spPr>
          <a:xfrm rot="0">
            <a:off x="1232368" y="2372902"/>
            <a:ext cx="2479030" cy="659744"/>
          </a:xfrm>
          <a:prstGeom prst="rect">
            <a:avLst/>
          </a:prstGeom>
        </p:spPr>
        <p:txBody>
          <a:bodyPr anchor="t" rtlCol="false" tIns="0" lIns="0" bIns="0" rIns="0">
            <a:spAutoFit/>
          </a:bodyPr>
          <a:lstStyle/>
          <a:p>
            <a:pPr algn="ctr">
              <a:lnSpc>
                <a:spcPts val="5111"/>
              </a:lnSpc>
              <a:spcBef>
                <a:spcPct val="0"/>
              </a:spcBef>
            </a:pPr>
            <a:r>
              <a:rPr lang="en-US" sz="3650">
                <a:solidFill>
                  <a:srgbClr val="000000"/>
                </a:solidFill>
                <a:latin typeface="Poppins"/>
              </a:rPr>
              <a:t>4 Datasets</a:t>
            </a:r>
          </a:p>
        </p:txBody>
      </p:sp>
      <p:sp>
        <p:nvSpPr>
          <p:cNvPr name="TextBox 6" id="6"/>
          <p:cNvSpPr txBox="true"/>
          <p:nvPr/>
        </p:nvSpPr>
        <p:spPr>
          <a:xfrm rot="0">
            <a:off x="1028700" y="3080271"/>
            <a:ext cx="8115300" cy="5586073"/>
          </a:xfrm>
          <a:prstGeom prst="rect">
            <a:avLst/>
          </a:prstGeom>
        </p:spPr>
        <p:txBody>
          <a:bodyPr anchor="t" rtlCol="false" tIns="0" lIns="0" bIns="0" rIns="0">
            <a:spAutoFit/>
          </a:bodyPr>
          <a:lstStyle/>
          <a:p>
            <a:pPr marL="529143" indent="-264572" lvl="1">
              <a:lnSpc>
                <a:spcPts val="3431"/>
              </a:lnSpc>
              <a:buFont typeface="Arial"/>
              <a:buChar char="•"/>
            </a:pPr>
            <a:r>
              <a:rPr lang="en-US" sz="2450">
                <a:solidFill>
                  <a:srgbClr val="000000"/>
                </a:solidFill>
                <a:latin typeface="Poppins"/>
              </a:rPr>
              <a:t>Original Dataset</a:t>
            </a:r>
          </a:p>
          <a:p>
            <a:pPr marL="1058287" indent="-352762" lvl="2">
              <a:lnSpc>
                <a:spcPts val="3431"/>
              </a:lnSpc>
              <a:buFont typeface="Arial"/>
              <a:buChar char="⚬"/>
            </a:pPr>
            <a:r>
              <a:rPr lang="en-US" sz="2450">
                <a:solidFill>
                  <a:srgbClr val="000000"/>
                </a:solidFill>
                <a:latin typeface="Poppins"/>
              </a:rPr>
              <a:t>Original attributes.</a:t>
            </a:r>
          </a:p>
          <a:p>
            <a:pPr marL="1058287" indent="-352762" lvl="2">
              <a:lnSpc>
                <a:spcPts val="3431"/>
              </a:lnSpc>
              <a:buFont typeface="Arial"/>
              <a:buChar char="⚬"/>
            </a:pPr>
            <a:r>
              <a:rPr lang="en-US" sz="2450">
                <a:solidFill>
                  <a:srgbClr val="000000"/>
                </a:solidFill>
                <a:latin typeface="Poppins"/>
              </a:rPr>
              <a:t>No attributes are standardized or normalized.</a:t>
            </a:r>
          </a:p>
          <a:p>
            <a:pPr marL="1058287" indent="-352762" lvl="2">
              <a:lnSpc>
                <a:spcPts val="3431"/>
              </a:lnSpc>
              <a:buFont typeface="Arial"/>
              <a:buChar char="⚬"/>
            </a:pPr>
            <a:r>
              <a:rPr lang="en-US" sz="2450">
                <a:solidFill>
                  <a:srgbClr val="000000"/>
                </a:solidFill>
                <a:latin typeface="Poppins"/>
              </a:rPr>
              <a:t>Used to serve as a benchmark for the other preprocessing techniques. </a:t>
            </a:r>
          </a:p>
          <a:p>
            <a:pPr marL="529143" indent="-264572" lvl="1">
              <a:lnSpc>
                <a:spcPts val="3431"/>
              </a:lnSpc>
              <a:buFont typeface="Arial"/>
              <a:buChar char="•"/>
            </a:pPr>
            <a:r>
              <a:rPr lang="en-US" sz="2450">
                <a:solidFill>
                  <a:srgbClr val="000000"/>
                </a:solidFill>
                <a:latin typeface="Poppins"/>
              </a:rPr>
              <a:t>Standardized/Normalized Dataset</a:t>
            </a:r>
          </a:p>
          <a:p>
            <a:pPr marL="1058287" indent="-352762" lvl="2">
              <a:lnSpc>
                <a:spcPts val="3431"/>
              </a:lnSpc>
              <a:buFont typeface="Arial"/>
              <a:buChar char="⚬"/>
            </a:pPr>
            <a:r>
              <a:rPr lang="en-US" sz="2450">
                <a:solidFill>
                  <a:srgbClr val="000000"/>
                </a:solidFill>
                <a:latin typeface="Poppins"/>
              </a:rPr>
              <a:t>Original attributes, popularity &amp; explicit are dropped.</a:t>
            </a:r>
          </a:p>
          <a:p>
            <a:pPr marL="1058287" indent="-352762" lvl="2">
              <a:lnSpc>
                <a:spcPts val="3431"/>
              </a:lnSpc>
              <a:buFont typeface="Arial"/>
              <a:buChar char="⚬"/>
            </a:pPr>
            <a:r>
              <a:rPr lang="en-US" sz="2450">
                <a:solidFill>
                  <a:srgbClr val="000000"/>
                </a:solidFill>
                <a:latin typeface="Poppins"/>
              </a:rPr>
              <a:t>Attributes that need to be standardized are standardized (popularity, loudness, tempo, duration).</a:t>
            </a:r>
          </a:p>
          <a:p>
            <a:pPr marL="1058287" indent="-352762" lvl="2">
              <a:lnSpc>
                <a:spcPts val="3431"/>
              </a:lnSpc>
              <a:spcBef>
                <a:spcPct val="0"/>
              </a:spcBef>
              <a:buFont typeface="Arial"/>
              <a:buChar char="⚬"/>
            </a:pPr>
            <a:r>
              <a:rPr lang="en-US" sz="2450">
                <a:solidFill>
                  <a:srgbClr val="000000"/>
                </a:solidFill>
                <a:latin typeface="Poppins"/>
              </a:rPr>
              <a:t>Skewed attributes are normalized (energy, loudness, speechiness, liveness).</a:t>
            </a:r>
          </a:p>
        </p:txBody>
      </p:sp>
      <p:sp>
        <p:nvSpPr>
          <p:cNvPr name="TextBox 7" id="7"/>
          <p:cNvSpPr txBox="true"/>
          <p:nvPr/>
        </p:nvSpPr>
        <p:spPr>
          <a:xfrm rot="0">
            <a:off x="9144000" y="3080271"/>
            <a:ext cx="8115300" cy="6871948"/>
          </a:xfrm>
          <a:prstGeom prst="rect">
            <a:avLst/>
          </a:prstGeom>
        </p:spPr>
        <p:txBody>
          <a:bodyPr anchor="t" rtlCol="false" tIns="0" lIns="0" bIns="0" rIns="0">
            <a:spAutoFit/>
          </a:bodyPr>
          <a:lstStyle/>
          <a:p>
            <a:pPr marL="529143" indent="-264572" lvl="1">
              <a:lnSpc>
                <a:spcPts val="3431"/>
              </a:lnSpc>
              <a:buFont typeface="Arial"/>
              <a:buChar char="•"/>
            </a:pPr>
            <a:r>
              <a:rPr lang="en-US" sz="2450">
                <a:solidFill>
                  <a:srgbClr val="000000"/>
                </a:solidFill>
                <a:latin typeface="Poppins"/>
              </a:rPr>
              <a:t>1 PCA</a:t>
            </a:r>
          </a:p>
          <a:p>
            <a:pPr marL="1058287" indent="-352762" lvl="2">
              <a:lnSpc>
                <a:spcPts val="3431"/>
              </a:lnSpc>
              <a:buFont typeface="Arial"/>
              <a:buChar char="⚬"/>
            </a:pPr>
            <a:r>
              <a:rPr lang="en-US" sz="2450">
                <a:solidFill>
                  <a:srgbClr val="000000"/>
                </a:solidFill>
                <a:latin typeface="Poppins"/>
              </a:rPr>
              <a:t>PCA performed on standardized/normalized dataset.</a:t>
            </a:r>
          </a:p>
          <a:p>
            <a:pPr marL="1058287" indent="-352762" lvl="2">
              <a:lnSpc>
                <a:spcPts val="3431"/>
              </a:lnSpc>
              <a:buFont typeface="Arial"/>
              <a:buChar char="⚬"/>
            </a:pPr>
            <a:r>
              <a:rPr lang="en-US" sz="2450">
                <a:solidFill>
                  <a:srgbClr val="000000"/>
                </a:solidFill>
                <a:latin typeface="Poppins"/>
              </a:rPr>
              <a:t>n_components = 7 or optimal (if 7 is not good).</a:t>
            </a:r>
          </a:p>
          <a:p>
            <a:pPr marL="529143" indent="-264572" lvl="1">
              <a:lnSpc>
                <a:spcPts val="3431"/>
              </a:lnSpc>
              <a:buFont typeface="Arial"/>
              <a:buChar char="•"/>
            </a:pPr>
            <a:r>
              <a:rPr lang="en-US" sz="2450">
                <a:solidFill>
                  <a:srgbClr val="000000"/>
                </a:solidFill>
                <a:latin typeface="Poppins"/>
              </a:rPr>
              <a:t>3 PCAs</a:t>
            </a:r>
          </a:p>
          <a:p>
            <a:pPr marL="1058287" indent="-352762" lvl="2">
              <a:lnSpc>
                <a:spcPts val="3431"/>
              </a:lnSpc>
              <a:buFont typeface="Arial"/>
              <a:buChar char="⚬"/>
            </a:pPr>
            <a:r>
              <a:rPr lang="en-US" sz="2450">
                <a:solidFill>
                  <a:srgbClr val="000000"/>
                </a:solidFill>
                <a:latin typeface="Poppins"/>
              </a:rPr>
              <a:t>Three new variables are made with PCA using the standardized/normalized dataset:</a:t>
            </a:r>
          </a:p>
          <a:p>
            <a:pPr marL="1587430" indent="-396858" lvl="3">
              <a:lnSpc>
                <a:spcPts val="3431"/>
              </a:lnSpc>
              <a:buFont typeface="Arial"/>
              <a:buChar char="￭"/>
            </a:pPr>
            <a:r>
              <a:rPr lang="en-US" sz="2450">
                <a:solidFill>
                  <a:srgbClr val="000000"/>
                </a:solidFill>
                <a:latin typeface="Poppins"/>
              </a:rPr>
              <a:t>energetic_loud</a:t>
            </a:r>
          </a:p>
          <a:p>
            <a:pPr marL="2116573" indent="-423315" lvl="4">
              <a:lnSpc>
                <a:spcPts val="3431"/>
              </a:lnSpc>
              <a:buFont typeface="Arial"/>
              <a:buChar char="•"/>
            </a:pPr>
            <a:r>
              <a:rPr lang="en-US" sz="2450">
                <a:solidFill>
                  <a:srgbClr val="000000"/>
                </a:solidFill>
                <a:latin typeface="Poppins"/>
              </a:rPr>
              <a:t>energy, loudness, speechiness</a:t>
            </a:r>
          </a:p>
          <a:p>
            <a:pPr marL="1587430" indent="-396858" lvl="3">
              <a:lnSpc>
                <a:spcPts val="3431"/>
              </a:lnSpc>
              <a:buFont typeface="Arial"/>
              <a:buChar char="￭"/>
            </a:pPr>
            <a:r>
              <a:rPr lang="en-US" sz="2450">
                <a:solidFill>
                  <a:srgbClr val="000000"/>
                </a:solidFill>
                <a:latin typeface="Poppins"/>
              </a:rPr>
              <a:t>upbeat_happy</a:t>
            </a:r>
          </a:p>
          <a:p>
            <a:pPr marL="2116573" indent="-423315" lvl="4">
              <a:lnSpc>
                <a:spcPts val="3431"/>
              </a:lnSpc>
              <a:buFont typeface="Arial"/>
              <a:buChar char="•"/>
            </a:pPr>
            <a:r>
              <a:rPr lang="en-US" sz="2450">
                <a:solidFill>
                  <a:srgbClr val="000000"/>
                </a:solidFill>
                <a:latin typeface="Poppins"/>
              </a:rPr>
              <a:t>danceability, valence, instrumentalness</a:t>
            </a:r>
          </a:p>
          <a:p>
            <a:pPr marL="1587430" indent="-396858" lvl="3">
              <a:lnSpc>
                <a:spcPts val="3431"/>
              </a:lnSpc>
              <a:buFont typeface="Arial"/>
              <a:buChar char="￭"/>
            </a:pPr>
            <a:r>
              <a:rPr lang="en-US" sz="2450">
                <a:solidFill>
                  <a:srgbClr val="000000"/>
                </a:solidFill>
                <a:latin typeface="Poppins"/>
              </a:rPr>
              <a:t>musical_measures</a:t>
            </a:r>
          </a:p>
          <a:p>
            <a:pPr marL="2116573" indent="-423315" lvl="4">
              <a:lnSpc>
                <a:spcPts val="3431"/>
              </a:lnSpc>
              <a:buFont typeface="Arial"/>
              <a:buChar char="•"/>
            </a:pPr>
            <a:r>
              <a:rPr lang="en-US" sz="2450">
                <a:solidFill>
                  <a:srgbClr val="000000"/>
                </a:solidFill>
                <a:latin typeface="Poppins"/>
              </a:rPr>
              <a:t>key, mode, tempo, time_signature</a:t>
            </a:r>
          </a:p>
          <a:p>
            <a:pPr>
              <a:lnSpc>
                <a:spcPts val="3431"/>
              </a:lnSpc>
              <a:spcBef>
                <a:spcPct val="0"/>
              </a:spcBef>
            </a:pPr>
            <a:r>
              <a:rPr lang="en-US" sz="2450">
                <a:solidFill>
                  <a:srgbClr val="000000"/>
                </a:solidFill>
                <a:latin typeface="Poppins"/>
              </a:rPr>
              <a:t> </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1ED760"/>
        </a:solidFill>
      </p:bgPr>
    </p:bg>
    <p:spTree>
      <p:nvGrpSpPr>
        <p:cNvPr id="1" name=""/>
        <p:cNvGrpSpPr/>
        <p:nvPr/>
      </p:nvGrpSpPr>
      <p:grpSpPr>
        <a:xfrm>
          <a:off x="0" y="0"/>
          <a:ext cx="0" cy="0"/>
          <a:chOff x="0" y="0"/>
          <a:chExt cx="0" cy="0"/>
        </a:xfrm>
      </p:grpSpPr>
      <p:sp>
        <p:nvSpPr>
          <p:cNvPr name="TextBox 2" id="2"/>
          <p:cNvSpPr txBox="true"/>
          <p:nvPr/>
        </p:nvSpPr>
        <p:spPr>
          <a:xfrm rot="0">
            <a:off x="4740622" y="4071290"/>
            <a:ext cx="8806755" cy="1925345"/>
          </a:xfrm>
          <a:prstGeom prst="rect">
            <a:avLst/>
          </a:prstGeom>
        </p:spPr>
        <p:txBody>
          <a:bodyPr anchor="t" rtlCol="false" tIns="0" lIns="0" bIns="0" rIns="0">
            <a:spAutoFit/>
          </a:bodyPr>
          <a:lstStyle/>
          <a:p>
            <a:pPr algn="ctr">
              <a:lnSpc>
                <a:spcPts val="15678"/>
              </a:lnSpc>
            </a:pPr>
            <a:r>
              <a:rPr lang="en-US" sz="11199">
                <a:solidFill>
                  <a:srgbClr val="000000"/>
                </a:solidFill>
                <a:latin typeface="Loubag Bold"/>
              </a:rPr>
              <a:t>Questions?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55272" y="-896443"/>
            <a:ext cx="1378419" cy="12079887"/>
            <a:chOff x="0" y="0"/>
            <a:chExt cx="363040" cy="3181534"/>
          </a:xfrm>
        </p:grpSpPr>
        <p:sp>
          <p:nvSpPr>
            <p:cNvPr name="Freeform 3" id="3"/>
            <p:cNvSpPr/>
            <p:nvPr/>
          </p:nvSpPr>
          <p:spPr>
            <a:xfrm flipH="false" flipV="false" rot="0">
              <a:off x="0" y="0"/>
              <a:ext cx="363040" cy="3181534"/>
            </a:xfrm>
            <a:custGeom>
              <a:avLst/>
              <a:gdLst/>
              <a:ahLst/>
              <a:cxnLst/>
              <a:rect r="r" b="b" t="t" l="l"/>
              <a:pathLst>
                <a:path h="3181534" w="363040">
                  <a:moveTo>
                    <a:pt x="181520" y="0"/>
                  </a:moveTo>
                  <a:lnTo>
                    <a:pt x="181520" y="0"/>
                  </a:lnTo>
                  <a:cubicBezTo>
                    <a:pt x="281771" y="0"/>
                    <a:pt x="363040" y="81269"/>
                    <a:pt x="363040" y="181520"/>
                  </a:cubicBezTo>
                  <a:lnTo>
                    <a:pt x="363040" y="3000014"/>
                  </a:lnTo>
                  <a:cubicBezTo>
                    <a:pt x="363040" y="3100265"/>
                    <a:pt x="281771" y="3181534"/>
                    <a:pt x="181520" y="3181534"/>
                  </a:cubicBezTo>
                  <a:lnTo>
                    <a:pt x="181520" y="3181534"/>
                  </a:lnTo>
                  <a:cubicBezTo>
                    <a:pt x="81269" y="3181534"/>
                    <a:pt x="0" y="3100265"/>
                    <a:pt x="0" y="3000014"/>
                  </a:cubicBezTo>
                  <a:lnTo>
                    <a:pt x="0" y="181520"/>
                  </a:lnTo>
                  <a:cubicBezTo>
                    <a:pt x="0" y="81269"/>
                    <a:pt x="81269" y="0"/>
                    <a:pt x="181520" y="0"/>
                  </a:cubicBezTo>
                  <a:close/>
                </a:path>
              </a:pathLst>
            </a:custGeom>
            <a:solidFill>
              <a:srgbClr val="1ED760"/>
            </a:solidFill>
          </p:spPr>
        </p:sp>
        <p:sp>
          <p:nvSpPr>
            <p:cNvPr name="TextBox 4" id="4"/>
            <p:cNvSpPr txBox="true"/>
            <p:nvPr/>
          </p:nvSpPr>
          <p:spPr>
            <a:xfrm>
              <a:off x="0" y="-47625"/>
              <a:ext cx="363040" cy="322915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505147" y="9258300"/>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D760"/>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200578" y="407424"/>
            <a:ext cx="4272294" cy="4255182"/>
          </a:xfrm>
          <a:custGeom>
            <a:avLst/>
            <a:gdLst/>
            <a:ahLst/>
            <a:cxnLst/>
            <a:rect r="r" b="b" t="t" l="l"/>
            <a:pathLst>
              <a:path h="4255182" w="4272294">
                <a:moveTo>
                  <a:pt x="0" y="0"/>
                </a:moveTo>
                <a:lnTo>
                  <a:pt x="4272294" y="0"/>
                </a:lnTo>
                <a:lnTo>
                  <a:pt x="4272294" y="4255181"/>
                </a:lnTo>
                <a:lnTo>
                  <a:pt x="0" y="4255181"/>
                </a:lnTo>
                <a:lnTo>
                  <a:pt x="0" y="0"/>
                </a:lnTo>
                <a:close/>
              </a:path>
            </a:pathLst>
          </a:custGeom>
          <a:blipFill>
            <a:blip r:embed="rId2"/>
            <a:stretch>
              <a:fillRect l="0" t="0" r="0" b="0"/>
            </a:stretch>
          </a:blipFill>
        </p:spPr>
      </p:sp>
      <p:sp>
        <p:nvSpPr>
          <p:cNvPr name="Freeform 9" id="9"/>
          <p:cNvSpPr/>
          <p:nvPr/>
        </p:nvSpPr>
        <p:spPr>
          <a:xfrm flipH="false" flipV="false" rot="0">
            <a:off x="13402939" y="5003118"/>
            <a:ext cx="3856361" cy="4255182"/>
          </a:xfrm>
          <a:custGeom>
            <a:avLst/>
            <a:gdLst/>
            <a:ahLst/>
            <a:cxnLst/>
            <a:rect r="r" b="b" t="t" l="l"/>
            <a:pathLst>
              <a:path h="4255182" w="3856361">
                <a:moveTo>
                  <a:pt x="0" y="0"/>
                </a:moveTo>
                <a:lnTo>
                  <a:pt x="3856361" y="0"/>
                </a:lnTo>
                <a:lnTo>
                  <a:pt x="3856361" y="4255182"/>
                </a:lnTo>
                <a:lnTo>
                  <a:pt x="0" y="4255182"/>
                </a:lnTo>
                <a:lnTo>
                  <a:pt x="0" y="0"/>
                </a:lnTo>
                <a:close/>
              </a:path>
            </a:pathLst>
          </a:custGeom>
          <a:blipFill>
            <a:blip r:embed="rId3"/>
            <a:stretch>
              <a:fillRect l="0" t="0" r="0" b="0"/>
            </a:stretch>
          </a:blipFill>
        </p:spPr>
      </p:sp>
      <p:sp>
        <p:nvSpPr>
          <p:cNvPr name="Freeform 10" id="10"/>
          <p:cNvSpPr/>
          <p:nvPr/>
        </p:nvSpPr>
        <p:spPr>
          <a:xfrm flipH="false" flipV="false" rot="0">
            <a:off x="14924938" y="1211498"/>
            <a:ext cx="6169379" cy="2647033"/>
          </a:xfrm>
          <a:custGeom>
            <a:avLst/>
            <a:gdLst/>
            <a:ahLst/>
            <a:cxnLst/>
            <a:rect r="r" b="b" t="t" l="l"/>
            <a:pathLst>
              <a:path h="2647033" w="6169379">
                <a:moveTo>
                  <a:pt x="0" y="0"/>
                </a:moveTo>
                <a:lnTo>
                  <a:pt x="6169379" y="0"/>
                </a:lnTo>
                <a:lnTo>
                  <a:pt x="6169379" y="2647033"/>
                </a:lnTo>
                <a:lnTo>
                  <a:pt x="0" y="2647033"/>
                </a:lnTo>
                <a:lnTo>
                  <a:pt x="0" y="0"/>
                </a:lnTo>
                <a:close/>
              </a:path>
            </a:pathLst>
          </a:custGeom>
          <a:blipFill>
            <a:blip r:embed="rId4"/>
            <a:stretch>
              <a:fillRect l="0" t="0" r="0" b="0"/>
            </a:stretch>
          </a:blipFill>
        </p:spPr>
      </p:sp>
      <p:sp>
        <p:nvSpPr>
          <p:cNvPr name="Freeform 11" id="11"/>
          <p:cNvSpPr/>
          <p:nvPr/>
        </p:nvSpPr>
        <p:spPr>
          <a:xfrm flipH="false" flipV="false" rot="0">
            <a:off x="14924938" y="1879627"/>
            <a:ext cx="1812013" cy="285392"/>
          </a:xfrm>
          <a:custGeom>
            <a:avLst/>
            <a:gdLst/>
            <a:ahLst/>
            <a:cxnLst/>
            <a:rect r="r" b="b" t="t" l="l"/>
            <a:pathLst>
              <a:path h="285392" w="1812013">
                <a:moveTo>
                  <a:pt x="0" y="0"/>
                </a:moveTo>
                <a:lnTo>
                  <a:pt x="1812013" y="0"/>
                </a:lnTo>
                <a:lnTo>
                  <a:pt x="1812013" y="285392"/>
                </a:lnTo>
                <a:lnTo>
                  <a:pt x="0" y="2853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0584071" y="3836134"/>
            <a:ext cx="1306394" cy="205757"/>
          </a:xfrm>
          <a:custGeom>
            <a:avLst/>
            <a:gdLst/>
            <a:ahLst/>
            <a:cxnLst/>
            <a:rect r="r" b="b" t="t" l="l"/>
            <a:pathLst>
              <a:path h="205757" w="1306394">
                <a:moveTo>
                  <a:pt x="0" y="0"/>
                </a:moveTo>
                <a:lnTo>
                  <a:pt x="1306394" y="0"/>
                </a:lnTo>
                <a:lnTo>
                  <a:pt x="1306394" y="205757"/>
                </a:lnTo>
                <a:lnTo>
                  <a:pt x="0" y="2057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3534745" y="8495120"/>
            <a:ext cx="1390193" cy="218955"/>
          </a:xfrm>
          <a:custGeom>
            <a:avLst/>
            <a:gdLst/>
            <a:ahLst/>
            <a:cxnLst/>
            <a:rect r="r" b="b" t="t" l="l"/>
            <a:pathLst>
              <a:path h="218955" w="1390193">
                <a:moveTo>
                  <a:pt x="0" y="0"/>
                </a:moveTo>
                <a:lnTo>
                  <a:pt x="1390193" y="0"/>
                </a:lnTo>
                <a:lnTo>
                  <a:pt x="1390193" y="218956"/>
                </a:lnTo>
                <a:lnTo>
                  <a:pt x="0" y="2189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9719320" y="5789334"/>
            <a:ext cx="3236099" cy="2682751"/>
          </a:xfrm>
          <a:custGeom>
            <a:avLst/>
            <a:gdLst/>
            <a:ahLst/>
            <a:cxnLst/>
            <a:rect r="r" b="b" t="t" l="l"/>
            <a:pathLst>
              <a:path h="2682751" w="3236099">
                <a:moveTo>
                  <a:pt x="0" y="0"/>
                </a:moveTo>
                <a:lnTo>
                  <a:pt x="3236100" y="0"/>
                </a:lnTo>
                <a:lnTo>
                  <a:pt x="3236100" y="2682751"/>
                </a:lnTo>
                <a:lnTo>
                  <a:pt x="0" y="2682751"/>
                </a:lnTo>
                <a:lnTo>
                  <a:pt x="0" y="0"/>
                </a:lnTo>
                <a:close/>
              </a:path>
            </a:pathLst>
          </a:custGeom>
          <a:blipFill>
            <a:blip r:embed="rId7"/>
            <a:stretch>
              <a:fillRect l="0" t="0" r="0" b="0"/>
            </a:stretch>
          </a:blipFill>
        </p:spPr>
      </p:sp>
      <p:sp>
        <p:nvSpPr>
          <p:cNvPr name="TextBox 15" id="15"/>
          <p:cNvSpPr txBox="true"/>
          <p:nvPr/>
        </p:nvSpPr>
        <p:spPr>
          <a:xfrm rot="0">
            <a:off x="1028700" y="962025"/>
            <a:ext cx="3709415" cy="588473"/>
          </a:xfrm>
          <a:prstGeom prst="rect">
            <a:avLst/>
          </a:prstGeom>
        </p:spPr>
        <p:txBody>
          <a:bodyPr anchor="t" rtlCol="false" tIns="0" lIns="0" bIns="0" rIns="0">
            <a:spAutoFit/>
          </a:bodyPr>
          <a:lstStyle/>
          <a:p>
            <a:pPr>
              <a:lnSpc>
                <a:spcPts val="4839"/>
              </a:lnSpc>
              <a:spcBef>
                <a:spcPct val="0"/>
              </a:spcBef>
            </a:pPr>
            <a:r>
              <a:rPr lang="en-US" sz="3456">
                <a:solidFill>
                  <a:srgbClr val="000000"/>
                </a:solidFill>
                <a:latin typeface="Loubag Bold"/>
              </a:rPr>
              <a:t>OUR PROBLEM:</a:t>
            </a:r>
          </a:p>
        </p:txBody>
      </p:sp>
      <p:sp>
        <p:nvSpPr>
          <p:cNvPr name="TextBox 16" id="16"/>
          <p:cNvSpPr txBox="true"/>
          <p:nvPr/>
        </p:nvSpPr>
        <p:spPr>
          <a:xfrm rot="0">
            <a:off x="1028700" y="1581153"/>
            <a:ext cx="8115300" cy="1563274"/>
          </a:xfrm>
          <a:prstGeom prst="rect">
            <a:avLst/>
          </a:prstGeom>
        </p:spPr>
        <p:txBody>
          <a:bodyPr anchor="t" rtlCol="false" tIns="0" lIns="0" bIns="0" rIns="0">
            <a:spAutoFit/>
          </a:bodyPr>
          <a:lstStyle/>
          <a:p>
            <a:pPr>
              <a:lnSpc>
                <a:spcPts val="6235"/>
              </a:lnSpc>
              <a:spcBef>
                <a:spcPct val="0"/>
              </a:spcBef>
            </a:pPr>
            <a:r>
              <a:rPr lang="en-US" sz="4453">
                <a:solidFill>
                  <a:srgbClr val="1ED760"/>
                </a:solidFill>
                <a:latin typeface="Loubag Bold"/>
              </a:rPr>
              <a:t>MAKING PLAYLISTS IS HARD &amp; TIME CONSUMING</a:t>
            </a:r>
          </a:p>
        </p:txBody>
      </p:sp>
      <p:sp>
        <p:nvSpPr>
          <p:cNvPr name="TextBox 17" id="17"/>
          <p:cNvSpPr txBox="true"/>
          <p:nvPr/>
        </p:nvSpPr>
        <p:spPr>
          <a:xfrm rot="0">
            <a:off x="1028700" y="5609890"/>
            <a:ext cx="7019497" cy="1974742"/>
          </a:xfrm>
          <a:prstGeom prst="rect">
            <a:avLst/>
          </a:prstGeom>
        </p:spPr>
        <p:txBody>
          <a:bodyPr anchor="t" rtlCol="false" tIns="0" lIns="0" bIns="0" rIns="0">
            <a:spAutoFit/>
          </a:bodyPr>
          <a:lstStyle/>
          <a:p>
            <a:pPr>
              <a:lnSpc>
                <a:spcPts val="3176"/>
              </a:lnSpc>
              <a:spcBef>
                <a:spcPct val="0"/>
              </a:spcBef>
            </a:pPr>
            <a:r>
              <a:rPr lang="en-US" sz="2269">
                <a:solidFill>
                  <a:srgbClr val="000000"/>
                </a:solidFill>
                <a:latin typeface="Poppins"/>
              </a:rPr>
              <a:t>This can make playlist making, an already long and tedious process, an even longer and arduous process, having to go through each song and decide if it fits the theme of the playlist you are trying to make.</a:t>
            </a:r>
          </a:p>
        </p:txBody>
      </p:sp>
      <p:sp>
        <p:nvSpPr>
          <p:cNvPr name="TextBox 18" id="18"/>
          <p:cNvSpPr txBox="true"/>
          <p:nvPr/>
        </p:nvSpPr>
        <p:spPr>
          <a:xfrm rot="0">
            <a:off x="1028700" y="3201577"/>
            <a:ext cx="7019497" cy="2367883"/>
          </a:xfrm>
          <a:prstGeom prst="rect">
            <a:avLst/>
          </a:prstGeom>
        </p:spPr>
        <p:txBody>
          <a:bodyPr anchor="t" rtlCol="false" tIns="0" lIns="0" bIns="0" rIns="0">
            <a:spAutoFit/>
          </a:bodyPr>
          <a:lstStyle/>
          <a:p>
            <a:pPr>
              <a:lnSpc>
                <a:spcPts val="3176"/>
              </a:lnSpc>
              <a:spcBef>
                <a:spcPct val="0"/>
              </a:spcBef>
            </a:pPr>
            <a:r>
              <a:rPr lang="en-US" sz="2269">
                <a:solidFill>
                  <a:srgbClr val="000000"/>
                </a:solidFill>
                <a:latin typeface="Poppins"/>
              </a:rPr>
              <a:t>Although listening to and accumulating a lot of music is fun, listening to long playlists becomes harder the longer they are due to Spotify’s shuffling algorithm that isn’t truly random, resulting in users not being able to listen to all of the music they’ve accumulated.</a:t>
            </a:r>
          </a:p>
        </p:txBody>
      </p:sp>
      <p:sp>
        <p:nvSpPr>
          <p:cNvPr name="TextBox 19" id="19"/>
          <p:cNvSpPr txBox="true"/>
          <p:nvPr/>
        </p:nvSpPr>
        <p:spPr>
          <a:xfrm rot="0">
            <a:off x="1028700" y="7676671"/>
            <a:ext cx="7019497" cy="1581602"/>
          </a:xfrm>
          <a:prstGeom prst="rect">
            <a:avLst/>
          </a:prstGeom>
        </p:spPr>
        <p:txBody>
          <a:bodyPr anchor="t" rtlCol="false" tIns="0" lIns="0" bIns="0" rIns="0">
            <a:spAutoFit/>
          </a:bodyPr>
          <a:lstStyle/>
          <a:p>
            <a:pPr>
              <a:lnSpc>
                <a:spcPts val="3176"/>
              </a:lnSpc>
              <a:spcBef>
                <a:spcPct val="0"/>
              </a:spcBef>
            </a:pPr>
            <a:r>
              <a:rPr lang="en-US" sz="2269">
                <a:solidFill>
                  <a:srgbClr val="000000"/>
                </a:solidFill>
                <a:latin typeface="Poppins"/>
              </a:rPr>
              <a:t>Since playlist-making takes such a long time, this sometimes deters users from making playlists to begin with, resulting in shuffling through liked songs.</a:t>
            </a:r>
          </a:p>
        </p:txBody>
      </p:sp>
      <p:sp>
        <p:nvSpPr>
          <p:cNvPr name="Freeform 20" id="20"/>
          <p:cNvSpPr/>
          <p:nvPr/>
        </p:nvSpPr>
        <p:spPr>
          <a:xfrm flipH="false" flipV="false" rot="0">
            <a:off x="9819562" y="6468262"/>
            <a:ext cx="1595107" cy="251229"/>
          </a:xfrm>
          <a:custGeom>
            <a:avLst/>
            <a:gdLst/>
            <a:ahLst/>
            <a:cxnLst/>
            <a:rect r="r" b="b" t="t" l="l"/>
            <a:pathLst>
              <a:path h="251229" w="1595107">
                <a:moveTo>
                  <a:pt x="0" y="0"/>
                </a:moveTo>
                <a:lnTo>
                  <a:pt x="1595107" y="0"/>
                </a:lnTo>
                <a:lnTo>
                  <a:pt x="1595107" y="251230"/>
                </a:lnTo>
                <a:lnTo>
                  <a:pt x="0" y="251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ED760"/>
        </a:solidFill>
      </p:bgPr>
    </p:bg>
    <p:spTree>
      <p:nvGrpSpPr>
        <p:cNvPr id="1" name=""/>
        <p:cNvGrpSpPr/>
        <p:nvPr/>
      </p:nvGrpSpPr>
      <p:grpSpPr>
        <a:xfrm>
          <a:off x="0" y="0"/>
          <a:ext cx="0" cy="0"/>
          <a:chOff x="0" y="0"/>
          <a:chExt cx="0" cy="0"/>
        </a:xfrm>
      </p:grpSpPr>
      <p:sp>
        <p:nvSpPr>
          <p:cNvPr name="Freeform 2" id="2"/>
          <p:cNvSpPr/>
          <p:nvPr/>
        </p:nvSpPr>
        <p:spPr>
          <a:xfrm flipH="false" flipV="false" rot="0">
            <a:off x="1375730" y="2915722"/>
            <a:ext cx="1485554" cy="1592699"/>
          </a:xfrm>
          <a:custGeom>
            <a:avLst/>
            <a:gdLst/>
            <a:ahLst/>
            <a:cxnLst/>
            <a:rect r="r" b="b" t="t" l="l"/>
            <a:pathLst>
              <a:path h="1592699" w="1485554">
                <a:moveTo>
                  <a:pt x="0" y="0"/>
                </a:moveTo>
                <a:lnTo>
                  <a:pt x="1485554" y="0"/>
                </a:lnTo>
                <a:lnTo>
                  <a:pt x="1485554" y="1592699"/>
                </a:lnTo>
                <a:lnTo>
                  <a:pt x="0" y="15926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059402" y="2758850"/>
            <a:ext cx="3338050" cy="1868343"/>
            <a:chOff x="0" y="0"/>
            <a:chExt cx="879157" cy="492074"/>
          </a:xfrm>
        </p:grpSpPr>
        <p:sp>
          <p:nvSpPr>
            <p:cNvPr name="Freeform 4" id="4"/>
            <p:cNvSpPr/>
            <p:nvPr/>
          </p:nvSpPr>
          <p:spPr>
            <a:xfrm flipH="false" flipV="false" rot="0">
              <a:off x="0" y="0"/>
              <a:ext cx="879157" cy="492074"/>
            </a:xfrm>
            <a:custGeom>
              <a:avLst/>
              <a:gdLst/>
              <a:ahLst/>
              <a:cxnLst/>
              <a:rect r="r" b="b" t="t" l="l"/>
              <a:pathLst>
                <a:path h="492074" w="879157">
                  <a:moveTo>
                    <a:pt x="0" y="0"/>
                  </a:moveTo>
                  <a:lnTo>
                    <a:pt x="879157" y="0"/>
                  </a:lnTo>
                  <a:lnTo>
                    <a:pt x="879157" y="492074"/>
                  </a:lnTo>
                  <a:lnTo>
                    <a:pt x="0" y="492074"/>
                  </a:lnTo>
                  <a:close/>
                </a:path>
              </a:pathLst>
            </a:custGeom>
            <a:solidFill>
              <a:srgbClr val="010101"/>
            </a:solidFill>
          </p:spPr>
        </p:sp>
        <p:sp>
          <p:nvSpPr>
            <p:cNvPr name="TextBox 5" id="5"/>
            <p:cNvSpPr txBox="true"/>
            <p:nvPr/>
          </p:nvSpPr>
          <p:spPr>
            <a:xfrm>
              <a:off x="0" y="-47625"/>
              <a:ext cx="879157" cy="53969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656518" y="2758850"/>
            <a:ext cx="3338050" cy="1868343"/>
            <a:chOff x="0" y="0"/>
            <a:chExt cx="879157" cy="492074"/>
          </a:xfrm>
        </p:grpSpPr>
        <p:sp>
          <p:nvSpPr>
            <p:cNvPr name="Freeform 7" id="7"/>
            <p:cNvSpPr/>
            <p:nvPr/>
          </p:nvSpPr>
          <p:spPr>
            <a:xfrm flipH="false" flipV="false" rot="0">
              <a:off x="0" y="0"/>
              <a:ext cx="879157" cy="492074"/>
            </a:xfrm>
            <a:custGeom>
              <a:avLst/>
              <a:gdLst/>
              <a:ahLst/>
              <a:cxnLst/>
              <a:rect r="r" b="b" t="t" l="l"/>
              <a:pathLst>
                <a:path h="492074" w="879157">
                  <a:moveTo>
                    <a:pt x="0" y="0"/>
                  </a:moveTo>
                  <a:lnTo>
                    <a:pt x="879157" y="0"/>
                  </a:lnTo>
                  <a:lnTo>
                    <a:pt x="879157" y="492074"/>
                  </a:lnTo>
                  <a:lnTo>
                    <a:pt x="0" y="492074"/>
                  </a:lnTo>
                  <a:close/>
                </a:path>
              </a:pathLst>
            </a:custGeom>
            <a:solidFill>
              <a:srgbClr val="010101"/>
            </a:solidFill>
          </p:spPr>
        </p:sp>
        <p:sp>
          <p:nvSpPr>
            <p:cNvPr name="TextBox 8" id="8"/>
            <p:cNvSpPr txBox="true"/>
            <p:nvPr/>
          </p:nvSpPr>
          <p:spPr>
            <a:xfrm>
              <a:off x="0" y="-47625"/>
              <a:ext cx="879157" cy="53969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3253634" y="2758850"/>
            <a:ext cx="3338050" cy="1868343"/>
            <a:chOff x="0" y="0"/>
            <a:chExt cx="879157" cy="492074"/>
          </a:xfrm>
        </p:grpSpPr>
        <p:sp>
          <p:nvSpPr>
            <p:cNvPr name="Freeform 10" id="10"/>
            <p:cNvSpPr/>
            <p:nvPr/>
          </p:nvSpPr>
          <p:spPr>
            <a:xfrm flipH="false" flipV="false" rot="0">
              <a:off x="0" y="0"/>
              <a:ext cx="879157" cy="492074"/>
            </a:xfrm>
            <a:custGeom>
              <a:avLst/>
              <a:gdLst/>
              <a:ahLst/>
              <a:cxnLst/>
              <a:rect r="r" b="b" t="t" l="l"/>
              <a:pathLst>
                <a:path h="492074" w="879157">
                  <a:moveTo>
                    <a:pt x="0" y="0"/>
                  </a:moveTo>
                  <a:lnTo>
                    <a:pt x="879157" y="0"/>
                  </a:lnTo>
                  <a:lnTo>
                    <a:pt x="879157" y="492074"/>
                  </a:lnTo>
                  <a:lnTo>
                    <a:pt x="0" y="492074"/>
                  </a:lnTo>
                  <a:close/>
                </a:path>
              </a:pathLst>
            </a:custGeom>
            <a:solidFill>
              <a:srgbClr val="010101"/>
            </a:solidFill>
          </p:spPr>
        </p:sp>
        <p:sp>
          <p:nvSpPr>
            <p:cNvPr name="TextBox 11" id="11"/>
            <p:cNvSpPr txBox="true"/>
            <p:nvPr/>
          </p:nvSpPr>
          <p:spPr>
            <a:xfrm>
              <a:off x="0" y="-47625"/>
              <a:ext cx="879157" cy="539699"/>
            </a:xfrm>
            <a:prstGeom prst="rect">
              <a:avLst/>
            </a:prstGeom>
          </p:spPr>
          <p:txBody>
            <a:bodyPr anchor="ctr" rtlCol="false" tIns="50800" lIns="50800" bIns="50800" rIns="50800"/>
            <a:lstStyle/>
            <a:p>
              <a:pPr algn="ctr">
                <a:lnSpc>
                  <a:spcPts val="2659"/>
                </a:lnSpc>
              </a:pPr>
            </a:p>
          </p:txBody>
        </p:sp>
      </p:grpSp>
      <p:sp>
        <p:nvSpPr>
          <p:cNvPr name="AutoShape 12" id="12"/>
          <p:cNvSpPr/>
          <p:nvPr/>
        </p:nvSpPr>
        <p:spPr>
          <a:xfrm>
            <a:off x="7397451" y="3693021"/>
            <a:ext cx="1259067" cy="0"/>
          </a:xfrm>
          <a:prstGeom prst="line">
            <a:avLst/>
          </a:prstGeom>
          <a:ln cap="flat" w="38100">
            <a:solidFill>
              <a:srgbClr val="000000"/>
            </a:solidFill>
            <a:prstDash val="solid"/>
            <a:headEnd type="none" len="sm" w="sm"/>
            <a:tailEnd type="arrow" len="sm" w="med"/>
          </a:ln>
        </p:spPr>
      </p:sp>
      <p:sp>
        <p:nvSpPr>
          <p:cNvPr name="AutoShape 13" id="13"/>
          <p:cNvSpPr/>
          <p:nvPr/>
        </p:nvSpPr>
        <p:spPr>
          <a:xfrm flipV="true">
            <a:off x="11994567" y="3693021"/>
            <a:ext cx="1259067" cy="0"/>
          </a:xfrm>
          <a:prstGeom prst="line">
            <a:avLst/>
          </a:prstGeom>
          <a:ln cap="flat" w="38100">
            <a:solidFill>
              <a:srgbClr val="000000"/>
            </a:solidFill>
            <a:prstDash val="solid"/>
            <a:headEnd type="none" len="sm" w="sm"/>
            <a:tailEnd type="arrow" len="sm" w="med"/>
          </a:ln>
        </p:spPr>
      </p:sp>
      <p:sp>
        <p:nvSpPr>
          <p:cNvPr name="AutoShape 14" id="14"/>
          <p:cNvSpPr/>
          <p:nvPr/>
        </p:nvSpPr>
        <p:spPr>
          <a:xfrm flipV="true">
            <a:off x="2861284" y="3693021"/>
            <a:ext cx="1198118" cy="19050"/>
          </a:xfrm>
          <a:prstGeom prst="line">
            <a:avLst/>
          </a:prstGeom>
          <a:ln cap="flat" w="38100">
            <a:solidFill>
              <a:srgbClr val="000000"/>
            </a:solidFill>
            <a:prstDash val="solid"/>
            <a:headEnd type="none" len="sm" w="sm"/>
            <a:tailEnd type="arrow" len="sm" w="med"/>
          </a:ln>
        </p:spPr>
      </p:sp>
      <p:sp>
        <p:nvSpPr>
          <p:cNvPr name="Freeform 15" id="15"/>
          <p:cNvSpPr/>
          <p:nvPr/>
        </p:nvSpPr>
        <p:spPr>
          <a:xfrm flipH="false" flipV="false" rot="-5400000">
            <a:off x="9224823" y="511337"/>
            <a:ext cx="2201439" cy="10871301"/>
          </a:xfrm>
          <a:custGeom>
            <a:avLst/>
            <a:gdLst/>
            <a:ahLst/>
            <a:cxnLst/>
            <a:rect r="r" b="b" t="t" l="l"/>
            <a:pathLst>
              <a:path h="10871301" w="2201439">
                <a:moveTo>
                  <a:pt x="0" y="0"/>
                </a:moveTo>
                <a:lnTo>
                  <a:pt x="2201439" y="0"/>
                </a:lnTo>
                <a:lnTo>
                  <a:pt x="2201439" y="10871301"/>
                </a:lnTo>
                <a:lnTo>
                  <a:pt x="0" y="108713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3712371" y="409575"/>
            <a:ext cx="10863257" cy="1228725"/>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000000"/>
                </a:solidFill>
                <a:latin typeface="Loubag Bold"/>
              </a:rPr>
              <a:t>Our Solution</a:t>
            </a:r>
          </a:p>
        </p:txBody>
      </p:sp>
      <p:sp>
        <p:nvSpPr>
          <p:cNvPr name="TextBox 17" id="17"/>
          <p:cNvSpPr txBox="true"/>
          <p:nvPr/>
        </p:nvSpPr>
        <p:spPr>
          <a:xfrm rot="0">
            <a:off x="980235" y="2278455"/>
            <a:ext cx="2276543" cy="480395"/>
          </a:xfrm>
          <a:prstGeom prst="rect">
            <a:avLst/>
          </a:prstGeom>
        </p:spPr>
        <p:txBody>
          <a:bodyPr anchor="t" rtlCol="false" tIns="0" lIns="0" bIns="0" rIns="0">
            <a:spAutoFit/>
          </a:bodyPr>
          <a:lstStyle/>
          <a:p>
            <a:pPr algn="ctr">
              <a:lnSpc>
                <a:spcPts val="3901"/>
              </a:lnSpc>
            </a:pPr>
            <a:r>
              <a:rPr lang="en-US" sz="2786">
                <a:solidFill>
                  <a:srgbClr val="000000"/>
                </a:solidFill>
                <a:latin typeface="Loubag"/>
              </a:rPr>
              <a:t>Spotify Data</a:t>
            </a:r>
          </a:p>
        </p:txBody>
      </p:sp>
      <p:sp>
        <p:nvSpPr>
          <p:cNvPr name="TextBox 18" id="18"/>
          <p:cNvSpPr txBox="true"/>
          <p:nvPr/>
        </p:nvSpPr>
        <p:spPr>
          <a:xfrm rot="0">
            <a:off x="4211793" y="3635871"/>
            <a:ext cx="3033266" cy="464821"/>
          </a:xfrm>
          <a:prstGeom prst="rect">
            <a:avLst/>
          </a:prstGeom>
        </p:spPr>
        <p:txBody>
          <a:bodyPr anchor="t" rtlCol="false" tIns="0" lIns="0" bIns="0" rIns="0">
            <a:spAutoFit/>
          </a:bodyPr>
          <a:lstStyle/>
          <a:p>
            <a:pPr algn="ctr">
              <a:lnSpc>
                <a:spcPts val="3779"/>
              </a:lnSpc>
              <a:spcBef>
                <a:spcPct val="0"/>
              </a:spcBef>
            </a:pPr>
            <a:r>
              <a:rPr lang="en-US" sz="2699">
                <a:solidFill>
                  <a:srgbClr val="FFFFFF"/>
                </a:solidFill>
                <a:latin typeface="Loubag"/>
              </a:rPr>
              <a:t>Genre Clustering</a:t>
            </a:r>
          </a:p>
        </p:txBody>
      </p:sp>
      <p:sp>
        <p:nvSpPr>
          <p:cNvPr name="TextBox 19" id="19"/>
          <p:cNvSpPr txBox="true"/>
          <p:nvPr/>
        </p:nvSpPr>
        <p:spPr>
          <a:xfrm rot="0">
            <a:off x="5104427" y="3030176"/>
            <a:ext cx="1247998"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Loubag"/>
              </a:rPr>
              <a:t>Model 1:</a:t>
            </a:r>
          </a:p>
        </p:txBody>
      </p:sp>
      <p:sp>
        <p:nvSpPr>
          <p:cNvPr name="TextBox 20" id="20"/>
          <p:cNvSpPr txBox="true"/>
          <p:nvPr/>
        </p:nvSpPr>
        <p:spPr>
          <a:xfrm rot="0">
            <a:off x="8843851" y="3446959"/>
            <a:ext cx="2971346" cy="871220"/>
          </a:xfrm>
          <a:prstGeom prst="rect">
            <a:avLst/>
          </a:prstGeom>
        </p:spPr>
        <p:txBody>
          <a:bodyPr anchor="t" rtlCol="false" tIns="0" lIns="0" bIns="0" rIns="0">
            <a:spAutoFit/>
          </a:bodyPr>
          <a:lstStyle/>
          <a:p>
            <a:pPr algn="ctr">
              <a:lnSpc>
                <a:spcPts val="2380"/>
              </a:lnSpc>
              <a:spcBef>
                <a:spcPct val="0"/>
              </a:spcBef>
            </a:pPr>
            <a:r>
              <a:rPr lang="en-US" sz="1700">
                <a:solidFill>
                  <a:srgbClr val="FFFFFF"/>
                </a:solidFill>
                <a:latin typeface="Loubag"/>
              </a:rPr>
              <a:t>Take genre clusters and make playlists/ mixes of genres for playlists*</a:t>
            </a:r>
          </a:p>
        </p:txBody>
      </p:sp>
      <p:sp>
        <p:nvSpPr>
          <p:cNvPr name="TextBox 21" id="21"/>
          <p:cNvSpPr txBox="true"/>
          <p:nvPr/>
        </p:nvSpPr>
        <p:spPr>
          <a:xfrm rot="0">
            <a:off x="9652295" y="3030176"/>
            <a:ext cx="1373758"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Loubag"/>
              </a:rPr>
              <a:t>Model 2:</a:t>
            </a:r>
          </a:p>
        </p:txBody>
      </p:sp>
      <p:sp>
        <p:nvSpPr>
          <p:cNvPr name="TextBox 22" id="22"/>
          <p:cNvSpPr txBox="true"/>
          <p:nvPr/>
        </p:nvSpPr>
        <p:spPr>
          <a:xfrm rot="0">
            <a:off x="13427336" y="3446959"/>
            <a:ext cx="2971346" cy="871220"/>
          </a:xfrm>
          <a:prstGeom prst="rect">
            <a:avLst/>
          </a:prstGeom>
        </p:spPr>
        <p:txBody>
          <a:bodyPr anchor="t" rtlCol="false" tIns="0" lIns="0" bIns="0" rIns="0">
            <a:spAutoFit/>
          </a:bodyPr>
          <a:lstStyle/>
          <a:p>
            <a:pPr algn="ctr">
              <a:lnSpc>
                <a:spcPts val="2380"/>
              </a:lnSpc>
              <a:spcBef>
                <a:spcPct val="0"/>
              </a:spcBef>
            </a:pPr>
            <a:r>
              <a:rPr lang="en-US" sz="1700">
                <a:solidFill>
                  <a:srgbClr val="FFFFFF"/>
                </a:solidFill>
                <a:latin typeface="Loubag"/>
              </a:rPr>
              <a:t>Classify the genre of the new playlist and develop a name for it*</a:t>
            </a:r>
          </a:p>
        </p:txBody>
      </p:sp>
      <p:sp>
        <p:nvSpPr>
          <p:cNvPr name="TextBox 23" id="23"/>
          <p:cNvSpPr txBox="true"/>
          <p:nvPr/>
        </p:nvSpPr>
        <p:spPr>
          <a:xfrm rot="0">
            <a:off x="14237231" y="3030176"/>
            <a:ext cx="1370856"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Loubag"/>
              </a:rPr>
              <a:t>Model 3:</a:t>
            </a:r>
          </a:p>
        </p:txBody>
      </p:sp>
      <p:grpSp>
        <p:nvGrpSpPr>
          <p:cNvPr name="Group 24" id="24"/>
          <p:cNvGrpSpPr/>
          <p:nvPr/>
        </p:nvGrpSpPr>
        <p:grpSpPr>
          <a:xfrm rot="0">
            <a:off x="8670149" y="7389957"/>
            <a:ext cx="3338050" cy="1868343"/>
            <a:chOff x="0" y="0"/>
            <a:chExt cx="879157" cy="492074"/>
          </a:xfrm>
        </p:grpSpPr>
        <p:sp>
          <p:nvSpPr>
            <p:cNvPr name="Freeform 25" id="25"/>
            <p:cNvSpPr/>
            <p:nvPr/>
          </p:nvSpPr>
          <p:spPr>
            <a:xfrm flipH="false" flipV="false" rot="0">
              <a:off x="0" y="0"/>
              <a:ext cx="879157" cy="492074"/>
            </a:xfrm>
            <a:custGeom>
              <a:avLst/>
              <a:gdLst/>
              <a:ahLst/>
              <a:cxnLst/>
              <a:rect r="r" b="b" t="t" l="l"/>
              <a:pathLst>
                <a:path h="492074" w="879157">
                  <a:moveTo>
                    <a:pt x="0" y="0"/>
                  </a:moveTo>
                  <a:lnTo>
                    <a:pt x="879157" y="0"/>
                  </a:lnTo>
                  <a:lnTo>
                    <a:pt x="879157" y="492074"/>
                  </a:lnTo>
                  <a:lnTo>
                    <a:pt x="0" y="492074"/>
                  </a:lnTo>
                  <a:close/>
                </a:path>
              </a:pathLst>
            </a:custGeom>
            <a:solidFill>
              <a:srgbClr val="010101"/>
            </a:solidFill>
          </p:spPr>
        </p:sp>
        <p:sp>
          <p:nvSpPr>
            <p:cNvPr name="TextBox 26" id="26"/>
            <p:cNvSpPr txBox="true"/>
            <p:nvPr/>
          </p:nvSpPr>
          <p:spPr>
            <a:xfrm>
              <a:off x="0" y="-47625"/>
              <a:ext cx="879157" cy="539699"/>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8843851" y="8078066"/>
            <a:ext cx="2971346" cy="1092835"/>
          </a:xfrm>
          <a:prstGeom prst="rect">
            <a:avLst/>
          </a:prstGeom>
        </p:spPr>
        <p:txBody>
          <a:bodyPr anchor="t" rtlCol="false" tIns="0" lIns="0" bIns="0" rIns="0">
            <a:spAutoFit/>
          </a:bodyPr>
          <a:lstStyle/>
          <a:p>
            <a:pPr algn="ctr">
              <a:lnSpc>
                <a:spcPts val="2240"/>
              </a:lnSpc>
              <a:spcBef>
                <a:spcPct val="0"/>
              </a:spcBef>
            </a:pPr>
            <a:r>
              <a:rPr lang="en-US" sz="1600">
                <a:solidFill>
                  <a:srgbClr val="FFFFFF"/>
                </a:solidFill>
                <a:latin typeface="Loubag"/>
              </a:rPr>
              <a:t>Allows users to view all possible playlists given a link and allows for selection on which ones are made*</a:t>
            </a:r>
          </a:p>
        </p:txBody>
      </p:sp>
      <p:sp>
        <p:nvSpPr>
          <p:cNvPr name="TextBox 28" id="28"/>
          <p:cNvSpPr txBox="true"/>
          <p:nvPr/>
        </p:nvSpPr>
        <p:spPr>
          <a:xfrm rot="0">
            <a:off x="8776665" y="7670808"/>
            <a:ext cx="3125019" cy="37274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Loubag"/>
              </a:rPr>
              <a:t>Frontend Application:</a:t>
            </a:r>
          </a:p>
        </p:txBody>
      </p:sp>
      <p:sp>
        <p:nvSpPr>
          <p:cNvPr name="Freeform 29" id="29"/>
          <p:cNvSpPr/>
          <p:nvPr/>
        </p:nvSpPr>
        <p:spPr>
          <a:xfrm flipH="false" flipV="false" rot="0">
            <a:off x="15167326" y="7489682"/>
            <a:ext cx="1485554" cy="1592699"/>
          </a:xfrm>
          <a:custGeom>
            <a:avLst/>
            <a:gdLst/>
            <a:ahLst/>
            <a:cxnLst/>
            <a:rect r="r" b="b" t="t" l="l"/>
            <a:pathLst>
              <a:path h="1592699" w="1485554">
                <a:moveTo>
                  <a:pt x="0" y="0"/>
                </a:moveTo>
                <a:lnTo>
                  <a:pt x="1485554" y="0"/>
                </a:lnTo>
                <a:lnTo>
                  <a:pt x="1485554" y="1592698"/>
                </a:lnTo>
                <a:lnTo>
                  <a:pt x="0" y="15926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0" id="30"/>
          <p:cNvSpPr txBox="true"/>
          <p:nvPr/>
        </p:nvSpPr>
        <p:spPr>
          <a:xfrm rot="0">
            <a:off x="14560906" y="6778934"/>
            <a:ext cx="2698394" cy="480395"/>
          </a:xfrm>
          <a:prstGeom prst="rect">
            <a:avLst/>
          </a:prstGeom>
        </p:spPr>
        <p:txBody>
          <a:bodyPr anchor="t" rtlCol="false" tIns="0" lIns="0" bIns="0" rIns="0">
            <a:spAutoFit/>
          </a:bodyPr>
          <a:lstStyle/>
          <a:p>
            <a:pPr algn="ctr">
              <a:lnSpc>
                <a:spcPts val="3901"/>
              </a:lnSpc>
            </a:pPr>
            <a:r>
              <a:rPr lang="en-US" sz="2786">
                <a:solidFill>
                  <a:srgbClr val="000000"/>
                </a:solidFill>
                <a:latin typeface="Loubag"/>
              </a:rPr>
              <a:t>New Playlist(s)</a:t>
            </a:r>
          </a:p>
        </p:txBody>
      </p:sp>
      <p:sp>
        <p:nvSpPr>
          <p:cNvPr name="AutoShape 31" id="31"/>
          <p:cNvSpPr/>
          <p:nvPr/>
        </p:nvSpPr>
        <p:spPr>
          <a:xfrm flipV="true">
            <a:off x="11994870" y="8286031"/>
            <a:ext cx="3172456" cy="19050"/>
          </a:xfrm>
          <a:prstGeom prst="line">
            <a:avLst/>
          </a:prstGeom>
          <a:ln cap="flat" w="38100">
            <a:solidFill>
              <a:srgbClr val="000000"/>
            </a:solidFill>
            <a:prstDash val="solid"/>
            <a:headEnd type="none" len="sm" w="sm"/>
            <a:tailEnd type="arrow" len="sm" w="med"/>
          </a:ln>
        </p:spPr>
      </p:sp>
      <p:sp>
        <p:nvSpPr>
          <p:cNvPr name="TextBox 32" id="32"/>
          <p:cNvSpPr txBox="true"/>
          <p:nvPr/>
        </p:nvSpPr>
        <p:spPr>
          <a:xfrm rot="0">
            <a:off x="4710777" y="2239888"/>
            <a:ext cx="2035299"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Loubag"/>
              </a:rPr>
              <a:t>WE ARE HERE</a:t>
            </a:r>
          </a:p>
        </p:txBody>
      </p:sp>
      <p:sp>
        <p:nvSpPr>
          <p:cNvPr name="TextBox 33" id="33"/>
          <p:cNvSpPr txBox="true"/>
          <p:nvPr/>
        </p:nvSpPr>
        <p:spPr>
          <a:xfrm rot="0">
            <a:off x="1074554" y="8836025"/>
            <a:ext cx="4771579"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Loubag"/>
              </a:rPr>
              <a:t>*- Future project, details TBD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3094163" y="3272762"/>
            <a:ext cx="5603452" cy="5985538"/>
            <a:chOff x="0" y="0"/>
            <a:chExt cx="1172608" cy="1252565"/>
          </a:xfrm>
        </p:grpSpPr>
        <p:sp>
          <p:nvSpPr>
            <p:cNvPr name="Freeform 4" id="4"/>
            <p:cNvSpPr/>
            <p:nvPr/>
          </p:nvSpPr>
          <p:spPr>
            <a:xfrm flipH="false" flipV="false" rot="0">
              <a:off x="0" y="0"/>
              <a:ext cx="1172608" cy="1252565"/>
            </a:xfrm>
            <a:custGeom>
              <a:avLst/>
              <a:gdLst/>
              <a:ahLst/>
              <a:cxnLst/>
              <a:rect r="r" b="b" t="t" l="l"/>
              <a:pathLst>
                <a:path h="1252565" w="1172608">
                  <a:moveTo>
                    <a:pt x="70463" y="0"/>
                  </a:moveTo>
                  <a:lnTo>
                    <a:pt x="1102144" y="0"/>
                  </a:lnTo>
                  <a:cubicBezTo>
                    <a:pt x="1141060" y="0"/>
                    <a:pt x="1172608" y="31548"/>
                    <a:pt x="1172608" y="70463"/>
                  </a:cubicBezTo>
                  <a:lnTo>
                    <a:pt x="1172608" y="1182102"/>
                  </a:lnTo>
                  <a:cubicBezTo>
                    <a:pt x="1172608" y="1221017"/>
                    <a:pt x="1141060" y="1252565"/>
                    <a:pt x="1102144" y="1252565"/>
                  </a:cubicBezTo>
                  <a:lnTo>
                    <a:pt x="70463" y="1252565"/>
                  </a:lnTo>
                  <a:cubicBezTo>
                    <a:pt x="31548" y="1252565"/>
                    <a:pt x="0" y="1221017"/>
                    <a:pt x="0" y="1182102"/>
                  </a:cubicBezTo>
                  <a:lnTo>
                    <a:pt x="0" y="70463"/>
                  </a:lnTo>
                  <a:cubicBezTo>
                    <a:pt x="0" y="31548"/>
                    <a:pt x="31548" y="0"/>
                    <a:pt x="70463" y="0"/>
                  </a:cubicBezTo>
                  <a:close/>
                </a:path>
              </a:pathLst>
            </a:custGeom>
            <a:solidFill>
              <a:srgbClr val="EAEAEA"/>
            </a:solidFill>
          </p:spPr>
        </p:sp>
        <p:sp>
          <p:nvSpPr>
            <p:cNvPr name="TextBox 5" id="5"/>
            <p:cNvSpPr txBox="true"/>
            <p:nvPr/>
          </p:nvSpPr>
          <p:spPr>
            <a:xfrm>
              <a:off x="0" y="-47625"/>
              <a:ext cx="1172608" cy="130019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590384" y="3272762"/>
            <a:ext cx="5603452" cy="5985538"/>
            <a:chOff x="0" y="0"/>
            <a:chExt cx="1172608" cy="1252565"/>
          </a:xfrm>
        </p:grpSpPr>
        <p:sp>
          <p:nvSpPr>
            <p:cNvPr name="Freeform 7" id="7"/>
            <p:cNvSpPr/>
            <p:nvPr/>
          </p:nvSpPr>
          <p:spPr>
            <a:xfrm flipH="false" flipV="false" rot="0">
              <a:off x="0" y="0"/>
              <a:ext cx="1172608" cy="1252565"/>
            </a:xfrm>
            <a:custGeom>
              <a:avLst/>
              <a:gdLst/>
              <a:ahLst/>
              <a:cxnLst/>
              <a:rect r="r" b="b" t="t" l="l"/>
              <a:pathLst>
                <a:path h="1252565" w="1172608">
                  <a:moveTo>
                    <a:pt x="70463" y="0"/>
                  </a:moveTo>
                  <a:lnTo>
                    <a:pt x="1102144" y="0"/>
                  </a:lnTo>
                  <a:cubicBezTo>
                    <a:pt x="1141060" y="0"/>
                    <a:pt x="1172608" y="31548"/>
                    <a:pt x="1172608" y="70463"/>
                  </a:cubicBezTo>
                  <a:lnTo>
                    <a:pt x="1172608" y="1182102"/>
                  </a:lnTo>
                  <a:cubicBezTo>
                    <a:pt x="1172608" y="1221017"/>
                    <a:pt x="1141060" y="1252565"/>
                    <a:pt x="1102144" y="1252565"/>
                  </a:cubicBezTo>
                  <a:lnTo>
                    <a:pt x="70463" y="1252565"/>
                  </a:lnTo>
                  <a:cubicBezTo>
                    <a:pt x="31548" y="1252565"/>
                    <a:pt x="0" y="1221017"/>
                    <a:pt x="0" y="1182102"/>
                  </a:cubicBezTo>
                  <a:lnTo>
                    <a:pt x="0" y="70463"/>
                  </a:lnTo>
                  <a:cubicBezTo>
                    <a:pt x="0" y="31548"/>
                    <a:pt x="31548" y="0"/>
                    <a:pt x="70463" y="0"/>
                  </a:cubicBezTo>
                  <a:close/>
                </a:path>
              </a:pathLst>
            </a:custGeom>
            <a:solidFill>
              <a:srgbClr val="EAEAEA"/>
            </a:solidFill>
          </p:spPr>
        </p:sp>
        <p:sp>
          <p:nvSpPr>
            <p:cNvPr name="TextBox 8" id="8"/>
            <p:cNvSpPr txBox="true"/>
            <p:nvPr/>
          </p:nvSpPr>
          <p:spPr>
            <a:xfrm>
              <a:off x="0" y="-47625"/>
              <a:ext cx="1172608" cy="130019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4646387" y="2317547"/>
            <a:ext cx="2499005" cy="249900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D760"/>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1142608" y="2317547"/>
            <a:ext cx="2499005" cy="249900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D760"/>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5014399" y="2685559"/>
            <a:ext cx="1762982" cy="1762982"/>
          </a:xfrm>
          <a:custGeom>
            <a:avLst/>
            <a:gdLst/>
            <a:ahLst/>
            <a:cxnLst/>
            <a:rect r="r" b="b" t="t" l="l"/>
            <a:pathLst>
              <a:path h="1762982" w="1762982">
                <a:moveTo>
                  <a:pt x="0" y="0"/>
                </a:moveTo>
                <a:lnTo>
                  <a:pt x="1762981" y="0"/>
                </a:lnTo>
                <a:lnTo>
                  <a:pt x="1762981" y="1762982"/>
                </a:lnTo>
                <a:lnTo>
                  <a:pt x="0" y="17629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1686315" y="2653914"/>
            <a:ext cx="1405924" cy="1730368"/>
          </a:xfrm>
          <a:custGeom>
            <a:avLst/>
            <a:gdLst/>
            <a:ahLst/>
            <a:cxnLst/>
            <a:rect r="r" b="b" t="t" l="l"/>
            <a:pathLst>
              <a:path h="1730368" w="1405924">
                <a:moveTo>
                  <a:pt x="0" y="0"/>
                </a:moveTo>
                <a:lnTo>
                  <a:pt x="1405924" y="0"/>
                </a:lnTo>
                <a:lnTo>
                  <a:pt x="1405924" y="1730369"/>
                </a:lnTo>
                <a:lnTo>
                  <a:pt x="0" y="17303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2363033" y="1054819"/>
            <a:ext cx="13561934" cy="929353"/>
          </a:xfrm>
          <a:prstGeom prst="rect">
            <a:avLst/>
          </a:prstGeom>
        </p:spPr>
        <p:txBody>
          <a:bodyPr anchor="t" rtlCol="false" tIns="0" lIns="0" bIns="0" rIns="0">
            <a:spAutoFit/>
          </a:bodyPr>
          <a:lstStyle/>
          <a:p>
            <a:pPr algn="ctr">
              <a:lnSpc>
                <a:spcPts val="7575"/>
              </a:lnSpc>
              <a:spcBef>
                <a:spcPct val="0"/>
              </a:spcBef>
            </a:pPr>
            <a:r>
              <a:rPr lang="en-US" sz="5411">
                <a:solidFill>
                  <a:srgbClr val="1ED760"/>
                </a:solidFill>
                <a:latin typeface="Loubag Bold"/>
              </a:rPr>
              <a:t>MODEL 1: GENRE CLUSTERING</a:t>
            </a:r>
          </a:p>
        </p:txBody>
      </p:sp>
      <p:sp>
        <p:nvSpPr>
          <p:cNvPr name="TextBox 18" id="18"/>
          <p:cNvSpPr txBox="true"/>
          <p:nvPr/>
        </p:nvSpPr>
        <p:spPr>
          <a:xfrm rot="0">
            <a:off x="3867441" y="5290718"/>
            <a:ext cx="4056896" cy="641968"/>
          </a:xfrm>
          <a:prstGeom prst="rect">
            <a:avLst/>
          </a:prstGeom>
        </p:spPr>
        <p:txBody>
          <a:bodyPr anchor="t" rtlCol="false" tIns="0" lIns="0" bIns="0" rIns="0">
            <a:spAutoFit/>
          </a:bodyPr>
          <a:lstStyle/>
          <a:p>
            <a:pPr algn="ctr">
              <a:lnSpc>
                <a:spcPts val="5292"/>
              </a:lnSpc>
              <a:spcBef>
                <a:spcPct val="0"/>
              </a:spcBef>
            </a:pPr>
            <a:r>
              <a:rPr lang="en-US" sz="3780">
                <a:solidFill>
                  <a:srgbClr val="000000"/>
                </a:solidFill>
                <a:latin typeface="Lato Heavy"/>
              </a:rPr>
              <a:t>GOAL</a:t>
            </a:r>
          </a:p>
        </p:txBody>
      </p:sp>
      <p:sp>
        <p:nvSpPr>
          <p:cNvPr name="TextBox 19" id="19"/>
          <p:cNvSpPr txBox="true"/>
          <p:nvPr/>
        </p:nvSpPr>
        <p:spPr>
          <a:xfrm rot="0">
            <a:off x="10360829" y="5290718"/>
            <a:ext cx="4056896" cy="641968"/>
          </a:xfrm>
          <a:prstGeom prst="rect">
            <a:avLst/>
          </a:prstGeom>
        </p:spPr>
        <p:txBody>
          <a:bodyPr anchor="t" rtlCol="false" tIns="0" lIns="0" bIns="0" rIns="0">
            <a:spAutoFit/>
          </a:bodyPr>
          <a:lstStyle/>
          <a:p>
            <a:pPr algn="ctr">
              <a:lnSpc>
                <a:spcPts val="5292"/>
              </a:lnSpc>
              <a:spcBef>
                <a:spcPct val="0"/>
              </a:spcBef>
            </a:pPr>
            <a:r>
              <a:rPr lang="en-US" sz="3780">
                <a:solidFill>
                  <a:srgbClr val="000000"/>
                </a:solidFill>
                <a:latin typeface="Lato Heavy"/>
              </a:rPr>
              <a:t>DATA</a:t>
            </a:r>
          </a:p>
        </p:txBody>
      </p:sp>
      <p:sp>
        <p:nvSpPr>
          <p:cNvPr name="TextBox 20" id="20"/>
          <p:cNvSpPr txBox="true"/>
          <p:nvPr/>
        </p:nvSpPr>
        <p:spPr>
          <a:xfrm rot="0">
            <a:off x="4035755" y="6198856"/>
            <a:ext cx="3720268" cy="2498644"/>
          </a:xfrm>
          <a:prstGeom prst="rect">
            <a:avLst/>
          </a:prstGeom>
        </p:spPr>
        <p:txBody>
          <a:bodyPr anchor="t" rtlCol="false" tIns="0" lIns="0" bIns="0" rIns="0">
            <a:spAutoFit/>
          </a:bodyPr>
          <a:lstStyle/>
          <a:p>
            <a:pPr algn="ctr">
              <a:lnSpc>
                <a:spcPts val="3297"/>
              </a:lnSpc>
              <a:spcBef>
                <a:spcPct val="0"/>
              </a:spcBef>
            </a:pPr>
            <a:r>
              <a:rPr lang="en-US" sz="2355">
                <a:solidFill>
                  <a:srgbClr val="000000"/>
                </a:solidFill>
                <a:latin typeface="Poppins"/>
              </a:rPr>
              <a:t>Evaluate the accuracy of four different clustering algorithms to determine which is the best to cluster genres for making playlists.</a:t>
            </a:r>
          </a:p>
        </p:txBody>
      </p:sp>
      <p:sp>
        <p:nvSpPr>
          <p:cNvPr name="TextBox 21" id="21"/>
          <p:cNvSpPr txBox="true"/>
          <p:nvPr/>
        </p:nvSpPr>
        <p:spPr>
          <a:xfrm rot="0">
            <a:off x="10531976" y="6198856"/>
            <a:ext cx="3720268" cy="2498644"/>
          </a:xfrm>
          <a:prstGeom prst="rect">
            <a:avLst/>
          </a:prstGeom>
        </p:spPr>
        <p:txBody>
          <a:bodyPr anchor="t" rtlCol="false" tIns="0" lIns="0" bIns="0" rIns="0">
            <a:spAutoFit/>
          </a:bodyPr>
          <a:lstStyle/>
          <a:p>
            <a:pPr algn="ctr">
              <a:lnSpc>
                <a:spcPts val="3297"/>
              </a:lnSpc>
              <a:spcBef>
                <a:spcPct val="0"/>
              </a:spcBef>
            </a:pPr>
            <a:r>
              <a:rPr lang="en-US" sz="2355">
                <a:solidFill>
                  <a:srgbClr val="000000"/>
                </a:solidFill>
                <a:latin typeface="Poppins"/>
              </a:rPr>
              <a:t>Data was sourced through Kaggle which was sourced through the Spotify API to aggregate 114,000 song records.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1028700" y="962025"/>
            <a:ext cx="5365395" cy="588473"/>
          </a:xfrm>
          <a:prstGeom prst="rect">
            <a:avLst/>
          </a:prstGeom>
        </p:spPr>
        <p:txBody>
          <a:bodyPr anchor="t" rtlCol="false" tIns="0" lIns="0" bIns="0" rIns="0">
            <a:spAutoFit/>
          </a:bodyPr>
          <a:lstStyle/>
          <a:p>
            <a:pPr>
              <a:lnSpc>
                <a:spcPts val="4839"/>
              </a:lnSpc>
              <a:spcBef>
                <a:spcPct val="0"/>
              </a:spcBef>
            </a:pPr>
            <a:r>
              <a:rPr lang="en-US" sz="3456">
                <a:solidFill>
                  <a:srgbClr val="000000"/>
                </a:solidFill>
                <a:latin typeface="Loubag Bold"/>
              </a:rPr>
              <a:t>NOTABLE ATTRIBUTES</a:t>
            </a:r>
          </a:p>
        </p:txBody>
      </p:sp>
      <p:sp>
        <p:nvSpPr>
          <p:cNvPr name="TextBox 4" id="4"/>
          <p:cNvSpPr txBox="true"/>
          <p:nvPr/>
        </p:nvSpPr>
        <p:spPr>
          <a:xfrm rot="0">
            <a:off x="1028700" y="1581153"/>
            <a:ext cx="6342280" cy="772699"/>
          </a:xfrm>
          <a:prstGeom prst="rect">
            <a:avLst/>
          </a:prstGeom>
        </p:spPr>
        <p:txBody>
          <a:bodyPr anchor="t" rtlCol="false" tIns="0" lIns="0" bIns="0" rIns="0">
            <a:spAutoFit/>
          </a:bodyPr>
          <a:lstStyle/>
          <a:p>
            <a:pPr>
              <a:lnSpc>
                <a:spcPts val="6235"/>
              </a:lnSpc>
              <a:spcBef>
                <a:spcPct val="0"/>
              </a:spcBef>
            </a:pPr>
            <a:r>
              <a:rPr lang="en-US" sz="4453">
                <a:solidFill>
                  <a:srgbClr val="1ED760"/>
                </a:solidFill>
                <a:latin typeface="Loubag Bold"/>
              </a:rPr>
              <a:t>OVERVIEW</a:t>
            </a:r>
          </a:p>
        </p:txBody>
      </p:sp>
      <p:sp>
        <p:nvSpPr>
          <p:cNvPr name="TextBox 5" id="5"/>
          <p:cNvSpPr txBox="true"/>
          <p:nvPr/>
        </p:nvSpPr>
        <p:spPr>
          <a:xfrm rot="0">
            <a:off x="1028700" y="2411002"/>
            <a:ext cx="10247610" cy="402180"/>
          </a:xfrm>
          <a:prstGeom prst="rect">
            <a:avLst/>
          </a:prstGeom>
        </p:spPr>
        <p:txBody>
          <a:bodyPr anchor="t" rtlCol="false" tIns="0" lIns="0" bIns="0" rIns="0">
            <a:spAutoFit/>
          </a:bodyPr>
          <a:lstStyle/>
          <a:p>
            <a:pPr>
              <a:lnSpc>
                <a:spcPts val="3176"/>
              </a:lnSpc>
              <a:spcBef>
                <a:spcPct val="0"/>
              </a:spcBef>
            </a:pPr>
            <a:r>
              <a:rPr lang="en-US" sz="2269">
                <a:solidFill>
                  <a:srgbClr val="000000"/>
                </a:solidFill>
                <a:latin typeface="Poppins"/>
              </a:rPr>
              <a:t>The dataset contains 21 different attributes. Here are the notable ones:</a:t>
            </a:r>
          </a:p>
        </p:txBody>
      </p:sp>
      <p:sp>
        <p:nvSpPr>
          <p:cNvPr name="TextBox 6" id="6"/>
          <p:cNvSpPr txBox="true"/>
          <p:nvPr/>
        </p:nvSpPr>
        <p:spPr>
          <a:xfrm rot="0">
            <a:off x="1028700" y="2870332"/>
            <a:ext cx="16230600" cy="4333585"/>
          </a:xfrm>
          <a:prstGeom prst="rect">
            <a:avLst/>
          </a:prstGeom>
        </p:spPr>
        <p:txBody>
          <a:bodyPr anchor="t" rtlCol="false" tIns="0" lIns="0" bIns="0" rIns="0">
            <a:spAutoFit/>
          </a:bodyPr>
          <a:lstStyle/>
          <a:p>
            <a:pPr marL="489899" indent="-244949" lvl="1">
              <a:lnSpc>
                <a:spcPts val="3176"/>
              </a:lnSpc>
              <a:buFont typeface="Arial"/>
              <a:buChar char="•"/>
            </a:pPr>
            <a:r>
              <a:rPr lang="en-US" sz="2269">
                <a:solidFill>
                  <a:srgbClr val="000000"/>
                </a:solidFill>
                <a:latin typeface="Poppins"/>
              </a:rPr>
              <a:t>Popularity - measure from 0-100 of how popular the track is.</a:t>
            </a:r>
          </a:p>
          <a:p>
            <a:pPr marL="489899" indent="-244949" lvl="1">
              <a:lnSpc>
                <a:spcPts val="3176"/>
              </a:lnSpc>
              <a:buFont typeface="Arial"/>
              <a:buChar char="•"/>
            </a:pPr>
            <a:r>
              <a:rPr lang="en-US" sz="2269">
                <a:solidFill>
                  <a:srgbClr val="000000"/>
                </a:solidFill>
                <a:latin typeface="Poppins"/>
              </a:rPr>
              <a:t>Danceability - value from 0 - 1 measuring how suitable the track is for dancing.</a:t>
            </a:r>
          </a:p>
          <a:p>
            <a:pPr marL="489899" indent="-244949" lvl="1">
              <a:lnSpc>
                <a:spcPts val="3176"/>
              </a:lnSpc>
              <a:buFont typeface="Arial"/>
              <a:buChar char="•"/>
            </a:pPr>
            <a:r>
              <a:rPr lang="en-US" sz="2269">
                <a:solidFill>
                  <a:srgbClr val="000000"/>
                </a:solidFill>
                <a:latin typeface="Poppins"/>
              </a:rPr>
              <a:t>Energy - measure from 0 - 1 of how energetic the track is.</a:t>
            </a:r>
          </a:p>
          <a:p>
            <a:pPr marL="489899" indent="-244949" lvl="1">
              <a:lnSpc>
                <a:spcPts val="3176"/>
              </a:lnSpc>
              <a:buFont typeface="Arial"/>
              <a:buChar char="•"/>
            </a:pPr>
            <a:r>
              <a:rPr lang="en-US" sz="2269">
                <a:solidFill>
                  <a:srgbClr val="000000"/>
                </a:solidFill>
                <a:latin typeface="Poppins"/>
              </a:rPr>
              <a:t>Speechiness - uses a measure from 0 - 1 to determine the presence of spoken words in a track. The closer to 1, the more of a chance it is purely just speaking (audiobooks, track skits, etc.).</a:t>
            </a:r>
          </a:p>
          <a:p>
            <a:pPr marL="489899" indent="-244949" lvl="1">
              <a:lnSpc>
                <a:spcPts val="3176"/>
              </a:lnSpc>
              <a:buFont typeface="Arial"/>
              <a:buChar char="•"/>
            </a:pPr>
            <a:r>
              <a:rPr lang="en-US" sz="2269">
                <a:solidFill>
                  <a:srgbClr val="000000"/>
                </a:solidFill>
                <a:latin typeface="Poppins"/>
              </a:rPr>
              <a:t>Acousticness - measures how acoustic a track is, measured from 0 - 1.</a:t>
            </a:r>
          </a:p>
          <a:p>
            <a:pPr marL="489899" indent="-244949" lvl="1">
              <a:lnSpc>
                <a:spcPts val="3176"/>
              </a:lnSpc>
              <a:buFont typeface="Arial"/>
              <a:buChar char="•"/>
            </a:pPr>
            <a:r>
              <a:rPr lang="en-US" sz="2269">
                <a:solidFill>
                  <a:srgbClr val="000000"/>
                </a:solidFill>
                <a:latin typeface="Poppins"/>
              </a:rPr>
              <a:t>Instrumentalness - Presence of no vocals and just instruments, measure from 0 - 1: 1 indicating all instruments. </a:t>
            </a:r>
          </a:p>
          <a:p>
            <a:pPr marL="489899" indent="-244949" lvl="1">
              <a:lnSpc>
                <a:spcPts val="3176"/>
              </a:lnSpc>
              <a:buFont typeface="Arial"/>
              <a:buChar char="•"/>
            </a:pPr>
            <a:r>
              <a:rPr lang="en-US" sz="2269">
                <a:solidFill>
                  <a:srgbClr val="000000"/>
                </a:solidFill>
                <a:latin typeface="Poppins"/>
              </a:rPr>
              <a:t>Liveness - measure from 0 - 1 detecting the presence of a live crowd in the track.</a:t>
            </a:r>
          </a:p>
          <a:p>
            <a:pPr marL="489899" indent="-244949" lvl="1">
              <a:lnSpc>
                <a:spcPts val="3176"/>
              </a:lnSpc>
              <a:spcBef>
                <a:spcPct val="0"/>
              </a:spcBef>
              <a:buFont typeface="Arial"/>
              <a:buChar char="•"/>
            </a:pPr>
            <a:r>
              <a:rPr lang="en-US" sz="2269">
                <a:solidFill>
                  <a:srgbClr val="000000"/>
                </a:solidFill>
                <a:latin typeface="Poppins"/>
              </a:rPr>
              <a:t>Valence - measure from 0 - 1 tracking the “musical positiveness” in a track. The closer to 1, the more happy the track sounds.</a:t>
            </a:r>
          </a:p>
        </p:txBody>
      </p:sp>
      <p:sp>
        <p:nvSpPr>
          <p:cNvPr name="TextBox 7" id="7"/>
          <p:cNvSpPr txBox="true"/>
          <p:nvPr/>
        </p:nvSpPr>
        <p:spPr>
          <a:xfrm rot="0">
            <a:off x="1160138" y="7261068"/>
            <a:ext cx="10247610" cy="402180"/>
          </a:xfrm>
          <a:prstGeom prst="rect">
            <a:avLst/>
          </a:prstGeom>
        </p:spPr>
        <p:txBody>
          <a:bodyPr anchor="t" rtlCol="false" tIns="0" lIns="0" bIns="0" rIns="0">
            <a:spAutoFit/>
          </a:bodyPr>
          <a:lstStyle/>
          <a:p>
            <a:pPr>
              <a:lnSpc>
                <a:spcPts val="3176"/>
              </a:lnSpc>
              <a:spcBef>
                <a:spcPct val="0"/>
              </a:spcBef>
            </a:pPr>
            <a:r>
              <a:rPr lang="en-US" sz="2269">
                <a:solidFill>
                  <a:srgbClr val="000000"/>
                </a:solidFill>
                <a:latin typeface="Poppins"/>
              </a:rPr>
              <a:t>Other Attributes Included &amp; Used:</a:t>
            </a:r>
          </a:p>
        </p:txBody>
      </p:sp>
      <p:sp>
        <p:nvSpPr>
          <p:cNvPr name="TextBox 8" id="8"/>
          <p:cNvSpPr txBox="true"/>
          <p:nvPr/>
        </p:nvSpPr>
        <p:spPr>
          <a:xfrm rot="0">
            <a:off x="1028700" y="7720398"/>
            <a:ext cx="16230600" cy="1581602"/>
          </a:xfrm>
          <a:prstGeom prst="rect">
            <a:avLst/>
          </a:prstGeom>
        </p:spPr>
        <p:txBody>
          <a:bodyPr anchor="t" rtlCol="false" tIns="0" lIns="0" bIns="0" rIns="0">
            <a:spAutoFit/>
          </a:bodyPr>
          <a:lstStyle/>
          <a:p>
            <a:pPr marL="489899" indent="-244949" lvl="1">
              <a:lnSpc>
                <a:spcPts val="3176"/>
              </a:lnSpc>
              <a:buFont typeface="Arial"/>
              <a:buChar char="•"/>
            </a:pPr>
            <a:r>
              <a:rPr lang="en-US" sz="2269">
                <a:solidFill>
                  <a:srgbClr val="000000"/>
                </a:solidFill>
                <a:latin typeface="Poppins"/>
              </a:rPr>
              <a:t>Musical Measures (key, mode, tempo, time_signature)</a:t>
            </a:r>
          </a:p>
          <a:p>
            <a:pPr marL="489899" indent="-244949" lvl="1">
              <a:lnSpc>
                <a:spcPts val="3176"/>
              </a:lnSpc>
              <a:buFont typeface="Arial"/>
              <a:buChar char="•"/>
            </a:pPr>
            <a:r>
              <a:rPr lang="en-US" sz="2269">
                <a:solidFill>
                  <a:srgbClr val="000000"/>
                </a:solidFill>
                <a:latin typeface="Poppins"/>
              </a:rPr>
              <a:t>track_genre</a:t>
            </a:r>
          </a:p>
          <a:p>
            <a:pPr marL="489899" indent="-244949" lvl="1">
              <a:lnSpc>
                <a:spcPts val="3176"/>
              </a:lnSpc>
              <a:buFont typeface="Arial"/>
              <a:buChar char="•"/>
            </a:pPr>
            <a:r>
              <a:rPr lang="en-US" sz="2269">
                <a:solidFill>
                  <a:srgbClr val="000000"/>
                </a:solidFill>
                <a:latin typeface="Poppins"/>
              </a:rPr>
              <a:t>duration (milliseconds)</a:t>
            </a:r>
          </a:p>
          <a:p>
            <a:pPr marL="489899" indent="-244949" lvl="1">
              <a:lnSpc>
                <a:spcPts val="3176"/>
              </a:lnSpc>
              <a:spcBef>
                <a:spcPct val="0"/>
              </a:spcBef>
              <a:buFont typeface="Arial"/>
              <a:buChar char="•"/>
            </a:pPr>
            <a:r>
              <a:rPr lang="en-US" sz="2269">
                <a:solidFill>
                  <a:srgbClr val="000000"/>
                </a:solidFill>
                <a:latin typeface="Poppins"/>
              </a:rPr>
              <a:t>explicit (yes or no)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2082922" y="-1318122"/>
            <a:ext cx="6335852" cy="12671703"/>
          </a:xfrm>
          <a:custGeom>
            <a:avLst/>
            <a:gdLst/>
            <a:ahLst/>
            <a:cxnLst/>
            <a:rect r="r" b="b" t="t" l="l"/>
            <a:pathLst>
              <a:path h="12671703" w="6335852">
                <a:moveTo>
                  <a:pt x="0" y="0"/>
                </a:moveTo>
                <a:lnTo>
                  <a:pt x="6335852" y="0"/>
                </a:lnTo>
                <a:lnTo>
                  <a:pt x="6335852" y="12671703"/>
                </a:lnTo>
                <a:lnTo>
                  <a:pt x="0" y="12671703"/>
                </a:lnTo>
                <a:lnTo>
                  <a:pt x="0" y="0"/>
                </a:lnTo>
                <a:close/>
              </a:path>
            </a:pathLst>
          </a:custGeom>
          <a:blipFill>
            <a:blip r:embed="rId3"/>
            <a:stretch>
              <a:fillRect l="0" t="0" r="0" b="0"/>
            </a:stretch>
          </a:blipFill>
        </p:spPr>
      </p:sp>
      <p:sp>
        <p:nvSpPr>
          <p:cNvPr name="TextBox 4" id="4"/>
          <p:cNvSpPr txBox="true"/>
          <p:nvPr/>
        </p:nvSpPr>
        <p:spPr>
          <a:xfrm rot="0">
            <a:off x="1028700" y="962025"/>
            <a:ext cx="5365395" cy="588473"/>
          </a:xfrm>
          <a:prstGeom prst="rect">
            <a:avLst/>
          </a:prstGeom>
        </p:spPr>
        <p:txBody>
          <a:bodyPr anchor="t" rtlCol="false" tIns="0" lIns="0" bIns="0" rIns="0">
            <a:spAutoFit/>
          </a:bodyPr>
          <a:lstStyle/>
          <a:p>
            <a:pPr>
              <a:lnSpc>
                <a:spcPts val="4839"/>
              </a:lnSpc>
              <a:spcBef>
                <a:spcPct val="0"/>
              </a:spcBef>
            </a:pPr>
            <a:r>
              <a:rPr lang="en-US" sz="3456">
                <a:solidFill>
                  <a:srgbClr val="000000"/>
                </a:solidFill>
                <a:latin typeface="Loubag Bold"/>
              </a:rPr>
              <a:t>DATA EXPLORATION</a:t>
            </a:r>
          </a:p>
        </p:txBody>
      </p:sp>
      <p:sp>
        <p:nvSpPr>
          <p:cNvPr name="TextBox 5" id="5"/>
          <p:cNvSpPr txBox="true"/>
          <p:nvPr/>
        </p:nvSpPr>
        <p:spPr>
          <a:xfrm rot="0">
            <a:off x="1028700" y="1581153"/>
            <a:ext cx="7054980" cy="772699"/>
          </a:xfrm>
          <a:prstGeom prst="rect">
            <a:avLst/>
          </a:prstGeom>
        </p:spPr>
        <p:txBody>
          <a:bodyPr anchor="t" rtlCol="false" tIns="0" lIns="0" bIns="0" rIns="0">
            <a:spAutoFit/>
          </a:bodyPr>
          <a:lstStyle/>
          <a:p>
            <a:pPr>
              <a:lnSpc>
                <a:spcPts val="6235"/>
              </a:lnSpc>
              <a:spcBef>
                <a:spcPct val="0"/>
              </a:spcBef>
            </a:pPr>
            <a:r>
              <a:rPr lang="en-US" sz="4453">
                <a:solidFill>
                  <a:srgbClr val="1ED760"/>
                </a:solidFill>
                <a:latin typeface="Loubag Bold"/>
              </a:rPr>
              <a:t>INITIAL OBSERVATIONS </a:t>
            </a:r>
          </a:p>
        </p:txBody>
      </p:sp>
      <p:sp>
        <p:nvSpPr>
          <p:cNvPr name="TextBox 6" id="6"/>
          <p:cNvSpPr txBox="true"/>
          <p:nvPr/>
        </p:nvSpPr>
        <p:spPr>
          <a:xfrm rot="0">
            <a:off x="1028700" y="2449523"/>
            <a:ext cx="10759577" cy="789468"/>
          </a:xfrm>
          <a:prstGeom prst="rect">
            <a:avLst/>
          </a:prstGeom>
        </p:spPr>
        <p:txBody>
          <a:bodyPr anchor="t" rtlCol="false" tIns="0" lIns="0" bIns="0" rIns="0">
            <a:spAutoFit/>
          </a:bodyPr>
          <a:lstStyle/>
          <a:p>
            <a:pPr>
              <a:lnSpc>
                <a:spcPts val="3151"/>
              </a:lnSpc>
              <a:spcBef>
                <a:spcPct val="0"/>
              </a:spcBef>
            </a:pPr>
            <a:r>
              <a:rPr lang="en-US" sz="2250">
                <a:solidFill>
                  <a:srgbClr val="000000"/>
                </a:solidFill>
                <a:latin typeface="Poppins"/>
              </a:rPr>
              <a:t>First thing that was looked at was the distribution for Genre. It is absolutely CRUCIAL that no one genre is over/under represented in the sample.</a:t>
            </a:r>
          </a:p>
        </p:txBody>
      </p:sp>
      <p:sp>
        <p:nvSpPr>
          <p:cNvPr name="TextBox 7" id="7"/>
          <p:cNvSpPr txBox="true"/>
          <p:nvPr/>
        </p:nvSpPr>
        <p:spPr>
          <a:xfrm rot="0">
            <a:off x="1028700" y="3295146"/>
            <a:ext cx="8281477" cy="6358884"/>
          </a:xfrm>
          <a:prstGeom prst="rect">
            <a:avLst/>
          </a:prstGeom>
        </p:spPr>
        <p:txBody>
          <a:bodyPr anchor="t" rtlCol="false" tIns="0" lIns="0" bIns="0" rIns="0">
            <a:spAutoFit/>
          </a:bodyPr>
          <a:lstStyle/>
          <a:p>
            <a:pPr marL="485964" indent="-242982" lvl="1">
              <a:lnSpc>
                <a:spcPts val="3151"/>
              </a:lnSpc>
              <a:buFont typeface="Arial"/>
              <a:buChar char="•"/>
            </a:pPr>
            <a:r>
              <a:rPr lang="en-US" sz="2250">
                <a:solidFill>
                  <a:srgbClr val="000000"/>
                </a:solidFill>
                <a:latin typeface="Poppins"/>
              </a:rPr>
              <a:t>114 Unique Genres</a:t>
            </a:r>
          </a:p>
          <a:p>
            <a:pPr marL="971928" indent="-323976" lvl="2">
              <a:lnSpc>
                <a:spcPts val="3151"/>
              </a:lnSpc>
              <a:buFont typeface="Arial"/>
              <a:buChar char="⚬"/>
            </a:pPr>
            <a:r>
              <a:rPr lang="en-US" sz="2250">
                <a:solidFill>
                  <a:srgbClr val="000000"/>
                </a:solidFill>
                <a:latin typeface="Poppins"/>
              </a:rPr>
              <a:t>Without cleaning, each genre has exactly 1,000 records.</a:t>
            </a:r>
          </a:p>
          <a:p>
            <a:pPr marL="971928" indent="-323976" lvl="2">
              <a:lnSpc>
                <a:spcPts val="3151"/>
              </a:lnSpc>
              <a:buFont typeface="Arial"/>
              <a:buChar char="⚬"/>
            </a:pPr>
            <a:r>
              <a:rPr lang="en-US" sz="2250">
                <a:solidFill>
                  <a:srgbClr val="000000"/>
                </a:solidFill>
                <a:latin typeface="Poppins"/>
              </a:rPr>
              <a:t>450 exact record duplicates.</a:t>
            </a:r>
          </a:p>
          <a:p>
            <a:pPr marL="971928" indent="-323976" lvl="2">
              <a:lnSpc>
                <a:spcPts val="3151"/>
              </a:lnSpc>
              <a:buFont typeface="Arial"/>
              <a:buChar char="⚬"/>
            </a:pPr>
            <a:r>
              <a:rPr lang="en-US" sz="2250">
                <a:solidFill>
                  <a:srgbClr val="000000"/>
                </a:solidFill>
                <a:latin typeface="Poppins"/>
              </a:rPr>
              <a:t>6601 inexact duplicates - album name and track ID don’t match, everything else does (perhaps an artist released a single before the album, or re-released an album years later/released a “hits-only” album.</a:t>
            </a:r>
          </a:p>
          <a:p>
            <a:pPr marL="971928" indent="-323976" lvl="2">
              <a:lnSpc>
                <a:spcPts val="3151"/>
              </a:lnSpc>
              <a:buFont typeface="Arial"/>
              <a:buChar char="⚬"/>
            </a:pPr>
            <a:r>
              <a:rPr lang="en-US" sz="2250">
                <a:solidFill>
                  <a:srgbClr val="000000"/>
                </a:solidFill>
                <a:latin typeface="Poppins"/>
              </a:rPr>
              <a:t> After cleaning, </a:t>
            </a:r>
            <a:r>
              <a:rPr lang="en-US" sz="2250">
                <a:solidFill>
                  <a:srgbClr val="000000"/>
                </a:solidFill>
                <a:latin typeface="Poppins Bold"/>
              </a:rPr>
              <a:t>genre count minimum reaches 540 records (Jazz), with a standard deviation of 87.27 (median = 979).</a:t>
            </a:r>
          </a:p>
          <a:p>
            <a:pPr marL="971928" indent="-323976" lvl="2">
              <a:lnSpc>
                <a:spcPts val="3151"/>
              </a:lnSpc>
              <a:buFont typeface="Arial"/>
              <a:buChar char="⚬"/>
            </a:pPr>
            <a:r>
              <a:rPr lang="en-US" sz="2250">
                <a:solidFill>
                  <a:srgbClr val="000000"/>
                </a:solidFill>
                <a:latin typeface="Poppins"/>
              </a:rPr>
              <a:t>Although data loss is unfortunate, this can be considered pretty minimal compared to the amount of records we have left. </a:t>
            </a:r>
          </a:p>
          <a:p>
            <a:pPr marL="971928" indent="-323976" lvl="2">
              <a:lnSpc>
                <a:spcPts val="3151"/>
              </a:lnSpc>
              <a:spcBef>
                <a:spcPct val="0"/>
              </a:spcBef>
              <a:buFont typeface="Arial"/>
              <a:buChar char="⚬"/>
            </a:pPr>
            <a:r>
              <a:rPr lang="en-US" sz="2250">
                <a:solidFill>
                  <a:srgbClr val="000000"/>
                </a:solidFill>
                <a:latin typeface="Poppins"/>
              </a:rPr>
              <a:t>N = 106,949</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0639045" y="0"/>
            <a:ext cx="7648955" cy="5099304"/>
          </a:xfrm>
          <a:custGeom>
            <a:avLst/>
            <a:gdLst/>
            <a:ahLst/>
            <a:cxnLst/>
            <a:rect r="r" b="b" t="t" l="l"/>
            <a:pathLst>
              <a:path h="5099304" w="7648955">
                <a:moveTo>
                  <a:pt x="0" y="0"/>
                </a:moveTo>
                <a:lnTo>
                  <a:pt x="7648955" y="0"/>
                </a:lnTo>
                <a:lnTo>
                  <a:pt x="7648955" y="5099304"/>
                </a:lnTo>
                <a:lnTo>
                  <a:pt x="0" y="5099304"/>
                </a:lnTo>
                <a:lnTo>
                  <a:pt x="0" y="0"/>
                </a:lnTo>
                <a:close/>
              </a:path>
            </a:pathLst>
          </a:custGeom>
          <a:blipFill>
            <a:blip r:embed="rId3"/>
            <a:stretch>
              <a:fillRect l="0" t="0" r="0" b="0"/>
            </a:stretch>
          </a:blipFill>
        </p:spPr>
      </p:sp>
      <p:sp>
        <p:nvSpPr>
          <p:cNvPr name="Freeform 4" id="4"/>
          <p:cNvSpPr/>
          <p:nvPr/>
        </p:nvSpPr>
        <p:spPr>
          <a:xfrm flipH="false" flipV="false" rot="0">
            <a:off x="10639045" y="5143500"/>
            <a:ext cx="7648955" cy="5099304"/>
          </a:xfrm>
          <a:custGeom>
            <a:avLst/>
            <a:gdLst/>
            <a:ahLst/>
            <a:cxnLst/>
            <a:rect r="r" b="b" t="t" l="l"/>
            <a:pathLst>
              <a:path h="5099304" w="7648955">
                <a:moveTo>
                  <a:pt x="0" y="0"/>
                </a:moveTo>
                <a:lnTo>
                  <a:pt x="7648955" y="0"/>
                </a:lnTo>
                <a:lnTo>
                  <a:pt x="7648955" y="5099304"/>
                </a:lnTo>
                <a:lnTo>
                  <a:pt x="0" y="5099304"/>
                </a:lnTo>
                <a:lnTo>
                  <a:pt x="0" y="0"/>
                </a:lnTo>
                <a:close/>
              </a:path>
            </a:pathLst>
          </a:custGeom>
          <a:blipFill>
            <a:blip r:embed="rId4"/>
            <a:stretch>
              <a:fillRect l="0" t="0" r="0" b="0"/>
            </a:stretch>
          </a:blipFill>
        </p:spPr>
      </p:sp>
      <p:sp>
        <p:nvSpPr>
          <p:cNvPr name="TextBox 5" id="5"/>
          <p:cNvSpPr txBox="true"/>
          <p:nvPr/>
        </p:nvSpPr>
        <p:spPr>
          <a:xfrm rot="0">
            <a:off x="1028700" y="962025"/>
            <a:ext cx="9012744" cy="1198073"/>
          </a:xfrm>
          <a:prstGeom prst="rect">
            <a:avLst/>
          </a:prstGeom>
        </p:spPr>
        <p:txBody>
          <a:bodyPr anchor="t" rtlCol="false" tIns="0" lIns="0" bIns="0" rIns="0">
            <a:spAutoFit/>
          </a:bodyPr>
          <a:lstStyle/>
          <a:p>
            <a:pPr>
              <a:lnSpc>
                <a:spcPts val="4839"/>
              </a:lnSpc>
              <a:spcBef>
                <a:spcPct val="0"/>
              </a:spcBef>
            </a:pPr>
            <a:r>
              <a:rPr lang="en-US" sz="3456">
                <a:solidFill>
                  <a:srgbClr val="000000"/>
                </a:solidFill>
                <a:latin typeface="Loubag Bold"/>
              </a:rPr>
              <a:t>NOTABLE DISTRIBUTIONS &amp; DROPPING OUTLIERS</a:t>
            </a:r>
          </a:p>
        </p:txBody>
      </p:sp>
      <p:sp>
        <p:nvSpPr>
          <p:cNvPr name="TextBox 6" id="6"/>
          <p:cNvSpPr txBox="true"/>
          <p:nvPr/>
        </p:nvSpPr>
        <p:spPr>
          <a:xfrm rot="0">
            <a:off x="1028700" y="2146021"/>
            <a:ext cx="7054980" cy="772699"/>
          </a:xfrm>
          <a:prstGeom prst="rect">
            <a:avLst/>
          </a:prstGeom>
        </p:spPr>
        <p:txBody>
          <a:bodyPr anchor="t" rtlCol="false" tIns="0" lIns="0" bIns="0" rIns="0">
            <a:spAutoFit/>
          </a:bodyPr>
          <a:lstStyle/>
          <a:p>
            <a:pPr>
              <a:lnSpc>
                <a:spcPts val="6235"/>
              </a:lnSpc>
              <a:spcBef>
                <a:spcPct val="0"/>
              </a:spcBef>
            </a:pPr>
            <a:r>
              <a:rPr lang="en-US" sz="4453">
                <a:solidFill>
                  <a:srgbClr val="1ED760"/>
                </a:solidFill>
                <a:latin typeface="Loubag Bold"/>
              </a:rPr>
              <a:t>POPULARITY</a:t>
            </a:r>
          </a:p>
        </p:txBody>
      </p:sp>
      <p:sp>
        <p:nvSpPr>
          <p:cNvPr name="TextBox 7" id="7"/>
          <p:cNvSpPr txBox="true"/>
          <p:nvPr/>
        </p:nvSpPr>
        <p:spPr>
          <a:xfrm rot="0">
            <a:off x="1028700" y="2933218"/>
            <a:ext cx="9012744" cy="1959415"/>
          </a:xfrm>
          <a:prstGeom prst="rect">
            <a:avLst/>
          </a:prstGeom>
        </p:spPr>
        <p:txBody>
          <a:bodyPr anchor="t" rtlCol="false" tIns="0" lIns="0" bIns="0" rIns="0">
            <a:spAutoFit/>
          </a:bodyPr>
          <a:lstStyle/>
          <a:p>
            <a:pPr>
              <a:lnSpc>
                <a:spcPts val="3151"/>
              </a:lnSpc>
              <a:spcBef>
                <a:spcPct val="0"/>
              </a:spcBef>
            </a:pPr>
            <a:r>
              <a:rPr lang="en-US" sz="2250">
                <a:solidFill>
                  <a:srgbClr val="000000"/>
                </a:solidFill>
                <a:latin typeface="Poppins"/>
              </a:rPr>
              <a:t>After taking a look at genre, we take a look at the different distributions in our dataset. All outliers were dropped using IQR, tweaking the range of dropping as needed. If outliers still were present, remaining outliers were dropped using a brute-force approach. Here are a few notable distributions</a:t>
            </a:r>
          </a:p>
        </p:txBody>
      </p:sp>
      <p:sp>
        <p:nvSpPr>
          <p:cNvPr name="TextBox 8" id="8"/>
          <p:cNvSpPr txBox="true"/>
          <p:nvPr/>
        </p:nvSpPr>
        <p:spPr>
          <a:xfrm rot="0">
            <a:off x="1028700" y="4911683"/>
            <a:ext cx="9012744" cy="3129362"/>
          </a:xfrm>
          <a:prstGeom prst="rect">
            <a:avLst/>
          </a:prstGeom>
        </p:spPr>
        <p:txBody>
          <a:bodyPr anchor="t" rtlCol="false" tIns="0" lIns="0" bIns="0" rIns="0">
            <a:spAutoFit/>
          </a:bodyPr>
          <a:lstStyle/>
          <a:p>
            <a:pPr marL="485963" indent="-242982" lvl="1">
              <a:lnSpc>
                <a:spcPts val="3151"/>
              </a:lnSpc>
              <a:buFont typeface="Arial"/>
              <a:buChar char="•"/>
            </a:pPr>
            <a:r>
              <a:rPr lang="en-US" sz="2250">
                <a:solidFill>
                  <a:srgbClr val="000000"/>
                </a:solidFill>
                <a:latin typeface="Poppins"/>
              </a:rPr>
              <a:t>Popularity would be relatively normal if there weren’t a lot of entries for unpopular songs.</a:t>
            </a:r>
          </a:p>
          <a:p>
            <a:pPr marL="485963" indent="-242982" lvl="1">
              <a:lnSpc>
                <a:spcPts val="3151"/>
              </a:lnSpc>
              <a:buFont typeface="Arial"/>
              <a:buChar char="•"/>
            </a:pPr>
            <a:r>
              <a:rPr lang="en-US" sz="2250">
                <a:solidFill>
                  <a:srgbClr val="000000"/>
                </a:solidFill>
                <a:latin typeface="Poppins"/>
              </a:rPr>
              <a:t>This makes sense since it is a lot harder to have a popular song than not.</a:t>
            </a:r>
          </a:p>
          <a:p>
            <a:pPr marL="485963" indent="-242982" lvl="1">
              <a:lnSpc>
                <a:spcPts val="3151"/>
              </a:lnSpc>
              <a:spcBef>
                <a:spcPct val="0"/>
              </a:spcBef>
              <a:buFont typeface="Arial"/>
              <a:buChar char="•"/>
            </a:pPr>
            <a:r>
              <a:rPr lang="en-US" sz="2250">
                <a:solidFill>
                  <a:srgbClr val="000000"/>
                </a:solidFill>
                <a:latin typeface="Poppins"/>
              </a:rPr>
              <a:t>Because of this, it might be worth looking into dropping this variable later on since we might risk skewing our data in where one genre may be more popular than others, which we look to avoid.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0041444" y="1561514"/>
            <a:ext cx="8246556" cy="3848393"/>
          </a:xfrm>
          <a:custGeom>
            <a:avLst/>
            <a:gdLst/>
            <a:ahLst/>
            <a:cxnLst/>
            <a:rect r="r" b="b" t="t" l="l"/>
            <a:pathLst>
              <a:path h="3848393" w="8246556">
                <a:moveTo>
                  <a:pt x="0" y="0"/>
                </a:moveTo>
                <a:lnTo>
                  <a:pt x="8246556" y="0"/>
                </a:lnTo>
                <a:lnTo>
                  <a:pt x="8246556" y="3848393"/>
                </a:lnTo>
                <a:lnTo>
                  <a:pt x="0" y="3848393"/>
                </a:lnTo>
                <a:lnTo>
                  <a:pt x="0" y="0"/>
                </a:lnTo>
                <a:close/>
              </a:path>
            </a:pathLst>
          </a:custGeom>
          <a:blipFill>
            <a:blip r:embed="rId3"/>
            <a:stretch>
              <a:fillRect l="0" t="0" r="0" b="0"/>
            </a:stretch>
          </a:blipFill>
        </p:spPr>
      </p:sp>
      <p:sp>
        <p:nvSpPr>
          <p:cNvPr name="Freeform 4" id="4"/>
          <p:cNvSpPr/>
          <p:nvPr/>
        </p:nvSpPr>
        <p:spPr>
          <a:xfrm flipH="false" flipV="false" rot="0">
            <a:off x="10041444" y="5409907"/>
            <a:ext cx="8246556" cy="3848393"/>
          </a:xfrm>
          <a:custGeom>
            <a:avLst/>
            <a:gdLst/>
            <a:ahLst/>
            <a:cxnLst/>
            <a:rect r="r" b="b" t="t" l="l"/>
            <a:pathLst>
              <a:path h="3848393" w="8246556">
                <a:moveTo>
                  <a:pt x="0" y="0"/>
                </a:moveTo>
                <a:lnTo>
                  <a:pt x="8246556" y="0"/>
                </a:lnTo>
                <a:lnTo>
                  <a:pt x="8246556" y="3848393"/>
                </a:lnTo>
                <a:lnTo>
                  <a:pt x="0" y="3848393"/>
                </a:lnTo>
                <a:lnTo>
                  <a:pt x="0" y="0"/>
                </a:lnTo>
                <a:close/>
              </a:path>
            </a:pathLst>
          </a:custGeom>
          <a:blipFill>
            <a:blip r:embed="rId4"/>
            <a:stretch>
              <a:fillRect l="0" t="0" r="0" b="0"/>
            </a:stretch>
          </a:blipFill>
        </p:spPr>
      </p:sp>
      <p:sp>
        <p:nvSpPr>
          <p:cNvPr name="TextBox 5" id="5"/>
          <p:cNvSpPr txBox="true"/>
          <p:nvPr/>
        </p:nvSpPr>
        <p:spPr>
          <a:xfrm rot="0">
            <a:off x="1028700" y="962025"/>
            <a:ext cx="9012744" cy="1198073"/>
          </a:xfrm>
          <a:prstGeom prst="rect">
            <a:avLst/>
          </a:prstGeom>
        </p:spPr>
        <p:txBody>
          <a:bodyPr anchor="t" rtlCol="false" tIns="0" lIns="0" bIns="0" rIns="0">
            <a:spAutoFit/>
          </a:bodyPr>
          <a:lstStyle/>
          <a:p>
            <a:pPr>
              <a:lnSpc>
                <a:spcPts val="4839"/>
              </a:lnSpc>
              <a:spcBef>
                <a:spcPct val="0"/>
              </a:spcBef>
            </a:pPr>
            <a:r>
              <a:rPr lang="en-US" sz="3456">
                <a:solidFill>
                  <a:srgbClr val="000000"/>
                </a:solidFill>
                <a:latin typeface="Loubag Bold"/>
              </a:rPr>
              <a:t>NOTABLE DISTRIBUTIONS &amp; DROPPING OUTLIERS</a:t>
            </a:r>
          </a:p>
        </p:txBody>
      </p:sp>
      <p:sp>
        <p:nvSpPr>
          <p:cNvPr name="TextBox 6" id="6"/>
          <p:cNvSpPr txBox="true"/>
          <p:nvPr/>
        </p:nvSpPr>
        <p:spPr>
          <a:xfrm rot="0">
            <a:off x="1028700" y="2146021"/>
            <a:ext cx="7054980" cy="772699"/>
          </a:xfrm>
          <a:prstGeom prst="rect">
            <a:avLst/>
          </a:prstGeom>
        </p:spPr>
        <p:txBody>
          <a:bodyPr anchor="t" rtlCol="false" tIns="0" lIns="0" bIns="0" rIns="0">
            <a:spAutoFit/>
          </a:bodyPr>
          <a:lstStyle/>
          <a:p>
            <a:pPr>
              <a:lnSpc>
                <a:spcPts val="6235"/>
              </a:lnSpc>
              <a:spcBef>
                <a:spcPct val="0"/>
              </a:spcBef>
            </a:pPr>
            <a:r>
              <a:rPr lang="en-US" sz="4453">
                <a:solidFill>
                  <a:srgbClr val="1ED760"/>
                </a:solidFill>
                <a:latin typeface="Loubag Bold"/>
              </a:rPr>
              <a:t>DURATION</a:t>
            </a:r>
          </a:p>
        </p:txBody>
      </p:sp>
      <p:sp>
        <p:nvSpPr>
          <p:cNvPr name="TextBox 7" id="7"/>
          <p:cNvSpPr txBox="true"/>
          <p:nvPr/>
        </p:nvSpPr>
        <p:spPr>
          <a:xfrm rot="0">
            <a:off x="1028700" y="3790033"/>
            <a:ext cx="9012744" cy="3154023"/>
          </a:xfrm>
          <a:prstGeom prst="rect">
            <a:avLst/>
          </a:prstGeom>
        </p:spPr>
        <p:txBody>
          <a:bodyPr anchor="t" rtlCol="false" tIns="0" lIns="0" bIns="0" rIns="0">
            <a:spAutoFit/>
          </a:bodyPr>
          <a:lstStyle/>
          <a:p>
            <a:pPr marL="637091" indent="-318545" lvl="1">
              <a:lnSpc>
                <a:spcPts val="4131"/>
              </a:lnSpc>
              <a:buFont typeface="Arial"/>
              <a:buChar char="•"/>
            </a:pPr>
            <a:r>
              <a:rPr lang="en-US" sz="2950">
                <a:solidFill>
                  <a:srgbClr val="000000"/>
                </a:solidFill>
                <a:latin typeface="Poppins"/>
              </a:rPr>
              <a:t>For duration, we first converted the scale from milliseconds to seconds. </a:t>
            </a:r>
          </a:p>
          <a:p>
            <a:pPr marL="637091" indent="-318545" lvl="1">
              <a:lnSpc>
                <a:spcPts val="4131"/>
              </a:lnSpc>
              <a:buFont typeface="Arial"/>
              <a:buChar char="•"/>
            </a:pPr>
            <a:r>
              <a:rPr lang="en-US" sz="2950">
                <a:solidFill>
                  <a:srgbClr val="000000"/>
                </a:solidFill>
                <a:latin typeface="Poppins"/>
              </a:rPr>
              <a:t>We removed outliers with IQR and then again with brute force. </a:t>
            </a:r>
          </a:p>
          <a:p>
            <a:pPr marL="637091" indent="-318545" lvl="1">
              <a:lnSpc>
                <a:spcPts val="4131"/>
              </a:lnSpc>
              <a:spcBef>
                <a:spcPct val="0"/>
              </a:spcBef>
              <a:buFont typeface="Arial"/>
              <a:buChar char="•"/>
            </a:pPr>
            <a:r>
              <a:rPr lang="en-US" sz="2950">
                <a:solidFill>
                  <a:srgbClr val="000000"/>
                </a:solidFill>
                <a:latin typeface="Poppins"/>
              </a:rPr>
              <a:t>After removing our outliers, we can see that our attribute is normally distributed.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3065487" y="0"/>
            <a:ext cx="5222513" cy="10921591"/>
          </a:xfrm>
          <a:custGeom>
            <a:avLst/>
            <a:gdLst/>
            <a:ahLst/>
            <a:cxnLst/>
            <a:rect r="r" b="b" t="t" l="l"/>
            <a:pathLst>
              <a:path h="10921591" w="5222513">
                <a:moveTo>
                  <a:pt x="0" y="0"/>
                </a:moveTo>
                <a:lnTo>
                  <a:pt x="5222513" y="0"/>
                </a:lnTo>
                <a:lnTo>
                  <a:pt x="5222513" y="10921591"/>
                </a:lnTo>
                <a:lnTo>
                  <a:pt x="0" y="10921591"/>
                </a:lnTo>
                <a:lnTo>
                  <a:pt x="0" y="0"/>
                </a:lnTo>
                <a:close/>
              </a:path>
            </a:pathLst>
          </a:custGeom>
          <a:blipFill>
            <a:blip r:embed="rId3"/>
            <a:stretch>
              <a:fillRect l="0" t="-1233" r="0" b="-1233"/>
            </a:stretch>
          </a:blipFill>
        </p:spPr>
      </p:sp>
      <p:sp>
        <p:nvSpPr>
          <p:cNvPr name="TextBox 4" id="4"/>
          <p:cNvSpPr txBox="true"/>
          <p:nvPr/>
        </p:nvSpPr>
        <p:spPr>
          <a:xfrm rot="0">
            <a:off x="1028700" y="962025"/>
            <a:ext cx="9012744" cy="1198073"/>
          </a:xfrm>
          <a:prstGeom prst="rect">
            <a:avLst/>
          </a:prstGeom>
        </p:spPr>
        <p:txBody>
          <a:bodyPr anchor="t" rtlCol="false" tIns="0" lIns="0" bIns="0" rIns="0">
            <a:spAutoFit/>
          </a:bodyPr>
          <a:lstStyle/>
          <a:p>
            <a:pPr>
              <a:lnSpc>
                <a:spcPts val="4839"/>
              </a:lnSpc>
              <a:spcBef>
                <a:spcPct val="0"/>
              </a:spcBef>
            </a:pPr>
            <a:r>
              <a:rPr lang="en-US" sz="3456">
                <a:solidFill>
                  <a:srgbClr val="000000"/>
                </a:solidFill>
                <a:latin typeface="Loubag Bold"/>
              </a:rPr>
              <a:t>NOTABLE DISTRIBUTIONS &amp; DROPPING OUTLIERS</a:t>
            </a:r>
          </a:p>
        </p:txBody>
      </p:sp>
      <p:sp>
        <p:nvSpPr>
          <p:cNvPr name="TextBox 5" id="5"/>
          <p:cNvSpPr txBox="true"/>
          <p:nvPr/>
        </p:nvSpPr>
        <p:spPr>
          <a:xfrm rot="0">
            <a:off x="1028700" y="2146021"/>
            <a:ext cx="7054980" cy="772699"/>
          </a:xfrm>
          <a:prstGeom prst="rect">
            <a:avLst/>
          </a:prstGeom>
        </p:spPr>
        <p:txBody>
          <a:bodyPr anchor="t" rtlCol="false" tIns="0" lIns="0" bIns="0" rIns="0">
            <a:spAutoFit/>
          </a:bodyPr>
          <a:lstStyle/>
          <a:p>
            <a:pPr>
              <a:lnSpc>
                <a:spcPts val="6235"/>
              </a:lnSpc>
              <a:spcBef>
                <a:spcPct val="0"/>
              </a:spcBef>
            </a:pPr>
            <a:r>
              <a:rPr lang="en-US" sz="4453">
                <a:solidFill>
                  <a:srgbClr val="1ED760"/>
                </a:solidFill>
                <a:latin typeface="Loubag Bold"/>
              </a:rPr>
              <a:t>INSTRUMENTALNESS</a:t>
            </a:r>
          </a:p>
        </p:txBody>
      </p:sp>
      <p:sp>
        <p:nvSpPr>
          <p:cNvPr name="TextBox 6" id="6"/>
          <p:cNvSpPr txBox="true"/>
          <p:nvPr/>
        </p:nvSpPr>
        <p:spPr>
          <a:xfrm rot="0">
            <a:off x="1028700" y="3790033"/>
            <a:ext cx="9012744" cy="4725648"/>
          </a:xfrm>
          <a:prstGeom prst="rect">
            <a:avLst/>
          </a:prstGeom>
        </p:spPr>
        <p:txBody>
          <a:bodyPr anchor="t" rtlCol="false" tIns="0" lIns="0" bIns="0" rIns="0">
            <a:spAutoFit/>
          </a:bodyPr>
          <a:lstStyle/>
          <a:p>
            <a:pPr marL="637091" indent="-318545" lvl="1">
              <a:lnSpc>
                <a:spcPts val="4131"/>
              </a:lnSpc>
              <a:buFont typeface="Arial"/>
              <a:buChar char="•"/>
            </a:pPr>
            <a:r>
              <a:rPr lang="en-US" sz="2950">
                <a:solidFill>
                  <a:srgbClr val="000000"/>
                </a:solidFill>
                <a:latin typeface="Poppins"/>
              </a:rPr>
              <a:t>Instrumentalness is measuring how instrumental a track is.</a:t>
            </a:r>
          </a:p>
          <a:p>
            <a:pPr marL="637091" indent="-318545" lvl="1">
              <a:lnSpc>
                <a:spcPts val="4131"/>
              </a:lnSpc>
              <a:buFont typeface="Arial"/>
              <a:buChar char="•"/>
            </a:pPr>
            <a:r>
              <a:rPr lang="en-US" sz="2950">
                <a:solidFill>
                  <a:srgbClr val="000000"/>
                </a:solidFill>
                <a:latin typeface="Poppins"/>
              </a:rPr>
              <a:t>Therefore, we are going to decide to refrain from dropping these outliers for right now since these data points may be telling of genre. </a:t>
            </a:r>
          </a:p>
          <a:p>
            <a:pPr marL="637091" indent="-318545" lvl="1">
              <a:lnSpc>
                <a:spcPts val="4131"/>
              </a:lnSpc>
              <a:spcBef>
                <a:spcPct val="0"/>
              </a:spcBef>
              <a:buFont typeface="Arial"/>
              <a:buChar char="•"/>
            </a:pPr>
            <a:r>
              <a:rPr lang="en-US" sz="2950">
                <a:solidFill>
                  <a:srgbClr val="000000"/>
                </a:solidFill>
                <a:latin typeface="Poppins"/>
              </a:rPr>
              <a:t>The idea of dropping these outliers can be revisited later if outliers prove to have unwanted effects.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DAFx6GGWn-E</dc:identifier>
  <dcterms:modified xsi:type="dcterms:W3CDTF">2011-08-01T06:04:30Z</dcterms:modified>
  <cp:revision>1</cp:revision>
  <dc:title>Spotify Playlist Maker: Genre Clustering</dc:title>
</cp:coreProperties>
</file>